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3"/>
  </p:notesMasterIdLst>
  <p:sldIdLst>
    <p:sldId id="256" r:id="rId2"/>
    <p:sldId id="450" r:id="rId3"/>
    <p:sldId id="473" r:id="rId4"/>
    <p:sldId id="469" r:id="rId5"/>
    <p:sldId id="484" r:id="rId6"/>
    <p:sldId id="462" r:id="rId7"/>
    <p:sldId id="467" r:id="rId8"/>
    <p:sldId id="485" r:id="rId9"/>
    <p:sldId id="483" r:id="rId10"/>
    <p:sldId id="445" r:id="rId11"/>
    <p:sldId id="470" r:id="rId12"/>
    <p:sldId id="472" r:id="rId13"/>
    <p:sldId id="410" r:id="rId14"/>
    <p:sldId id="411" r:id="rId15"/>
    <p:sldId id="471" r:id="rId16"/>
    <p:sldId id="466" r:id="rId17"/>
    <p:sldId id="480" r:id="rId18"/>
    <p:sldId id="481" r:id="rId19"/>
    <p:sldId id="482" r:id="rId20"/>
    <p:sldId id="428" r:id="rId21"/>
    <p:sldId id="4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95" autoAdjust="0"/>
    <p:restoredTop sz="96327"/>
  </p:normalViewPr>
  <p:slideViewPr>
    <p:cSldViewPr snapToGrid="0">
      <p:cViewPr>
        <p:scale>
          <a:sx n="132" d="100"/>
          <a:sy n="132" d="100"/>
        </p:scale>
        <p:origin x="144" y="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844.89</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Original</a:t>
            </a:r>
            <a:r>
              <a:rPr lang="en-US" baseline="0" dirty="0"/>
              <a:t> Dataset</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r>
              <a:rPr lang="en-US" sz="1600" dirty="0"/>
              <a:t>Performance</a:t>
            </a:r>
            <a:r>
              <a:rPr lang="en-US" sz="1600" baseline="0" dirty="0"/>
              <a:t> change</a:t>
            </a:r>
            <a:endParaRPr lang="en-US" sz="1600" dirty="0"/>
          </a:p>
        </c:rich>
      </c:tx>
      <c:layout>
        <c:manualLayout>
          <c:xMode val="edge"/>
          <c:yMode val="edge"/>
          <c:x val="0.13551784799579195"/>
          <c:y val="0"/>
        </c:manualLayout>
      </c:layout>
      <c:overlay val="0"/>
      <c:spPr>
        <a:noFill/>
        <a:ln>
          <a:noFill/>
        </a:ln>
        <a:effectLst/>
      </c:spPr>
      <c:txPr>
        <a:bodyPr rot="0" spcFirstLastPara="1" vertOverflow="ellipsis" vert="horz" wrap="square" anchor="t" anchorCtr="0"/>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Sheet1!$B$2:$B$5</c:f>
              <c:numCache>
                <c:formatCode>0%</c:formatCode>
                <c:ptCount val="4"/>
                <c:pt idx="0">
                  <c:v>2.0966643975493499E-2</c:v>
                </c:pt>
                <c:pt idx="1">
                  <c:v>-9.9940425394882959E-2</c:v>
                </c:pt>
                <c:pt idx="2">
                  <c:v>0.12756794165402316</c:v>
                </c:pt>
                <c:pt idx="3">
                  <c:v>0.33</c:v>
                </c:pt>
              </c:numCache>
            </c:numRef>
          </c:val>
          <c:extLst>
            <c:ext xmlns:c16="http://schemas.microsoft.com/office/drawing/2014/chart" uri="{C3380CC4-5D6E-409C-BE32-E72D297353CC}">
              <c16:uniqueId val="{00000000-DBEF-4846-8EE5-935F2FE86A0C}"/>
            </c:ext>
          </c:extLst>
        </c:ser>
        <c:ser>
          <c:idx val="1"/>
          <c:order val="1"/>
          <c:tx>
            <c:strRef>
              <c:f>Sheet1!$C$1</c:f>
              <c:strCache>
                <c:ptCount val="1"/>
                <c:pt idx="0">
                  <c:v>Precision</c:v>
                </c:pt>
              </c:strCache>
            </c:strRef>
          </c:tx>
          <c:spPr>
            <a:solidFill>
              <a:schemeClr val="accent2"/>
            </a:solidFill>
            <a:ln>
              <a:noFill/>
            </a:ln>
            <a:effectLst/>
          </c:spPr>
          <c:invertIfNegative val="0"/>
          <c:dLbls>
            <c:dLbl>
              <c:idx val="1"/>
              <c:layout>
                <c:manualLayout>
                  <c:x val="-3.3636984367542588E-2"/>
                  <c:y val="5.169861741426123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BEF-4846-8EE5-935F2FE86A0C}"/>
                </c:ext>
              </c:extLst>
            </c:dLbl>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Sheet1!$C$2:$C$5</c:f>
              <c:numCache>
                <c:formatCode>0%</c:formatCode>
                <c:ptCount val="4"/>
                <c:pt idx="0">
                  <c:v>0.30845380263984923</c:v>
                </c:pt>
                <c:pt idx="1">
                  <c:v>0.85407330635038659</c:v>
                </c:pt>
                <c:pt idx="2">
                  <c:v>0.50458316037318562</c:v>
                </c:pt>
                <c:pt idx="3">
                  <c:v>0.55000000000000004</c:v>
                </c:pt>
              </c:numCache>
            </c:numRef>
          </c:val>
          <c:extLst>
            <c:ext xmlns:c16="http://schemas.microsoft.com/office/drawing/2014/chart" uri="{C3380CC4-5D6E-409C-BE32-E72D297353CC}">
              <c16:uniqueId val="{00000001-DBEF-4846-8EE5-935F2FE86A0C}"/>
            </c:ext>
          </c:extLst>
        </c:ser>
        <c:ser>
          <c:idx val="2"/>
          <c:order val="2"/>
          <c:tx>
            <c:strRef>
              <c:f>Sheet1!$D$1</c:f>
              <c:strCache>
                <c:ptCount val="1"/>
                <c:pt idx="0">
                  <c:v>Recall</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Sheet1!$D$2:$D$5</c:f>
              <c:numCache>
                <c:formatCode>0%</c:formatCode>
                <c:ptCount val="4"/>
                <c:pt idx="0">
                  <c:v>0.14458017627957306</c:v>
                </c:pt>
                <c:pt idx="1">
                  <c:v>-0.21051416531456987</c:v>
                </c:pt>
                <c:pt idx="2">
                  <c:v>0.15497124842941712</c:v>
                </c:pt>
                <c:pt idx="3">
                  <c:v>0.94</c:v>
                </c:pt>
              </c:numCache>
            </c:numRef>
          </c:val>
          <c:extLst>
            <c:ext xmlns:c16="http://schemas.microsoft.com/office/drawing/2014/chart" uri="{C3380CC4-5D6E-409C-BE32-E72D297353CC}">
              <c16:uniqueId val="{00000002-DBEF-4846-8EE5-935F2FE86A0C}"/>
            </c:ext>
          </c:extLst>
        </c:ser>
        <c:ser>
          <c:idx val="3"/>
          <c:order val="3"/>
          <c:tx>
            <c:strRef>
              <c:f>Sheet1!$E$1</c:f>
              <c:strCache>
                <c:ptCount val="1"/>
                <c:pt idx="0">
                  <c:v>F1 score</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LR</c:v>
                </c:pt>
                <c:pt idx="1">
                  <c:v>SVM</c:v>
                </c:pt>
                <c:pt idx="2">
                  <c:v>RF</c:v>
                </c:pt>
                <c:pt idx="3">
                  <c:v>DNN</c:v>
                </c:pt>
              </c:strCache>
            </c:strRef>
          </c:cat>
          <c:val>
            <c:numRef>
              <c:f>Sheet1!$E$2:$E$5</c:f>
              <c:numCache>
                <c:formatCode>0%</c:formatCode>
                <c:ptCount val="4"/>
                <c:pt idx="0">
                  <c:v>0.22166796570537803</c:v>
                </c:pt>
                <c:pt idx="1">
                  <c:v>6.7224970207486676E-2</c:v>
                </c:pt>
                <c:pt idx="2">
                  <c:v>0.32284476714292387</c:v>
                </c:pt>
                <c:pt idx="3">
                  <c:v>0.74</c:v>
                </c:pt>
              </c:numCache>
            </c:numRef>
          </c:val>
          <c:extLst>
            <c:ext xmlns:c16="http://schemas.microsoft.com/office/drawing/2014/chart" uri="{C3380CC4-5D6E-409C-BE32-E72D297353CC}">
              <c16:uniqueId val="{00000004-DBEF-4846-8EE5-935F2FE86A0C}"/>
            </c:ext>
          </c:extLst>
        </c:ser>
        <c:dLbls>
          <c:dLblPos val="outEnd"/>
          <c:showLegendKey val="0"/>
          <c:showVal val="1"/>
          <c:showCatName val="0"/>
          <c:showSerName val="0"/>
          <c:showPercent val="0"/>
          <c:showBubbleSize val="0"/>
        </c:dLbls>
        <c:gapWidth val="444"/>
        <c:overlap val="-90"/>
        <c:axId val="560326991"/>
        <c:axId val="174178975"/>
      </c:barChart>
      <c:catAx>
        <c:axId val="56032699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74178975"/>
        <c:crosses val="autoZero"/>
        <c:auto val="1"/>
        <c:lblAlgn val="ctr"/>
        <c:lblOffset val="100"/>
        <c:noMultiLvlLbl val="0"/>
      </c:catAx>
      <c:valAx>
        <c:axId val="174178975"/>
        <c:scaling>
          <c:orientation val="minMax"/>
          <c:max val="1"/>
          <c:min val="-0.4"/>
        </c:scaling>
        <c:delete val="0"/>
        <c:axPos val="l"/>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560326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r>
              <a:rPr lang="en-US" b="1"/>
              <a:t>Evaluation Methods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0.00</c:formatCode>
                <c:ptCount val="4"/>
                <c:pt idx="0">
                  <c:v>0.67030000000000001</c:v>
                </c:pt>
                <c:pt idx="1">
                  <c:v>0.54549999999999998</c:v>
                </c:pt>
                <c:pt idx="2">
                  <c:v>0.56040000000000001</c:v>
                </c:pt>
                <c:pt idx="3">
                  <c:v>0.55279999999999996</c:v>
                </c:pt>
              </c:numCache>
            </c:numRef>
          </c:val>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0.00</c:formatCode>
                <c:ptCount val="4"/>
                <c:pt idx="0">
                  <c:v>0.73450000000000004</c:v>
                </c:pt>
                <c:pt idx="1">
                  <c:v>0.63639999999999997</c:v>
                </c:pt>
                <c:pt idx="2">
                  <c:v>0.64670000000000005</c:v>
                </c:pt>
                <c:pt idx="3">
                  <c:v>0.64149999999999996</c:v>
                </c:pt>
              </c:numCache>
            </c:numRef>
          </c:val>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solidFill>
              <a:srgbClr val="FFC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Sheet1!$D$2:$D$5</c:f>
              <c:numCache>
                <c:formatCode>0.00</c:formatCode>
                <c:ptCount val="4"/>
                <c:pt idx="0">
                  <c:v>0.67600000000000005</c:v>
                </c:pt>
                <c:pt idx="1">
                  <c:v>0.57750000000000001</c:v>
                </c:pt>
                <c:pt idx="2">
                  <c:v>0.56540000000000001</c:v>
                </c:pt>
                <c:pt idx="3">
                  <c:v>0.57140000000000002</c:v>
                </c:pt>
              </c:numCache>
            </c:numRef>
          </c:val>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solidFill>
              <a:srgbClr val="FF0000"/>
            </a:solidFill>
            <a:ln>
              <a:noFill/>
            </a:ln>
            <a:effectLst/>
          </c:spPr>
          <c:invertIfNegative val="0"/>
          <c:dLbls>
            <c:delete val="1"/>
          </c:dLbls>
          <c:cat>
            <c:strRef>
              <c:f>Sheet1!$A$2:$A$5</c:f>
              <c:strCache>
                <c:ptCount val="4"/>
                <c:pt idx="0">
                  <c:v>Accuracy</c:v>
                </c:pt>
                <c:pt idx="1">
                  <c:v>Precision</c:v>
                </c:pt>
                <c:pt idx="2">
                  <c:v>Recall</c:v>
                </c:pt>
                <c:pt idx="3">
                  <c:v>F1 score</c:v>
                </c:pt>
              </c:strCache>
            </c:strRef>
          </c:cat>
          <c:val>
            <c:numRef>
              <c:f>Sheet1!$E$2:$E$5</c:f>
              <c:numCache>
                <c:formatCode>0.00</c:formatCode>
                <c:ptCount val="4"/>
                <c:pt idx="0">
                  <c:v>0.67879999999999996</c:v>
                </c:pt>
                <c:pt idx="1">
                  <c:v>0.5736</c:v>
                </c:pt>
                <c:pt idx="2">
                  <c:v>0.56910000000000005</c:v>
                </c:pt>
                <c:pt idx="3">
                  <c:v>0.57130000000000003</c:v>
                </c:pt>
              </c:numCache>
            </c:numRef>
          </c:val>
          <c:extLst>
            <c:ext xmlns:c16="http://schemas.microsoft.com/office/drawing/2014/chart" uri="{C3380CC4-5D6E-409C-BE32-E72D297353CC}">
              <c16:uniqueId val="{00000004-107D-B948-AAF6-9D85E97A6962}"/>
            </c:ext>
          </c:extLst>
        </c:ser>
        <c:dLbls>
          <c:dLblPos val="outEnd"/>
          <c:showLegendKey val="0"/>
          <c:showVal val="1"/>
          <c:showCatName val="0"/>
          <c:showSerName val="0"/>
          <c:showPercent val="0"/>
          <c:showBubbleSize val="0"/>
        </c:dLbls>
        <c:gapWidth val="219"/>
        <c:overlap val="-27"/>
        <c:axId val="222691663"/>
        <c:axId val="222693295"/>
      </c:barChart>
      <c:catAx>
        <c:axId val="22269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layout>
        <c:manualLayout>
          <c:xMode val="edge"/>
          <c:yMode val="edge"/>
          <c:x val="1.3295061627230808E-2"/>
          <c:y val="0.8330034822003799"/>
          <c:w val="0.939857756357239"/>
          <c:h val="0.160599303156949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lumMod val="90000"/>
        <a:alpha val="15000"/>
      </a:scheme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8739783812285798E-2"/>
          <c:y val="0.13106336981489"/>
          <c:w val="0.94126021618771405"/>
          <c:h val="0.57941261725244519"/>
        </c:manualLayout>
      </c:layout>
      <c:barChart>
        <c:barDir val="col"/>
        <c:grouping val="clustered"/>
        <c:varyColors val="0"/>
        <c:ser>
          <c:idx val="0"/>
          <c:order val="0"/>
          <c:tx>
            <c:strRef>
              <c:f>svm!$B$1</c:f>
              <c:strCache>
                <c:ptCount val="1"/>
                <c:pt idx="0">
                  <c:v>Base</c:v>
                </c:pt>
              </c:strCache>
            </c:strRef>
          </c:tx>
          <c:spPr>
            <a:solidFill>
              <a:srgbClr val="00B0F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svm!$B$2:$B$5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0-85E9-1442-B3BD-1A1C0D833C82}"/>
            </c:ext>
          </c:extLst>
        </c:ser>
        <c:ser>
          <c:idx val="2"/>
          <c:order val="1"/>
          <c:tx>
            <c:strRef>
              <c:f>svm!$D$1</c:f>
              <c:strCache>
                <c:ptCount val="1"/>
                <c:pt idx="0">
                  <c:v>Base+cross-features</c:v>
                </c:pt>
              </c:strCache>
            </c:strRef>
          </c:tx>
          <c:spPr>
            <a:solidFill>
              <a:srgbClr val="FFC000"/>
            </a:solidFill>
            <a:ln>
              <a:noFill/>
            </a:ln>
            <a:effectLst/>
          </c:spPr>
          <c:invertIfNegative val="0"/>
          <c:dLbls>
            <c:delete val="1"/>
          </c:dLbls>
          <c:cat>
            <c:strRef>
              <c:f>svm!$A$2:$A$5</c:f>
              <c:strCache>
                <c:ptCount val="4"/>
                <c:pt idx="0">
                  <c:v>Accuracy</c:v>
                </c:pt>
                <c:pt idx="1">
                  <c:v>Precision</c:v>
                </c:pt>
                <c:pt idx="2">
                  <c:v>Recall</c:v>
                </c:pt>
                <c:pt idx="3">
                  <c:v>F1-Score</c:v>
                </c:pt>
              </c:strCache>
            </c:strRef>
          </c:cat>
          <c:val>
            <c:numRef>
              <c:f>svm!$D$2:$D$5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1-85E9-1442-B3BD-1A1C0D833C82}"/>
            </c:ext>
          </c:extLst>
        </c:ser>
        <c:ser>
          <c:idx val="1"/>
          <c:order val="2"/>
          <c:tx>
            <c:strRef>
              <c:f>svm!$C$1</c:f>
              <c:strCache>
                <c:ptCount val="1"/>
                <c:pt idx="0">
                  <c:v>Base+special-features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svm!$A$2:$A$5</c:f>
              <c:strCache>
                <c:ptCount val="4"/>
                <c:pt idx="0">
                  <c:v>Accuracy</c:v>
                </c:pt>
                <c:pt idx="1">
                  <c:v>Precision</c:v>
                </c:pt>
                <c:pt idx="2">
                  <c:v>Recall</c:v>
                </c:pt>
                <c:pt idx="3">
                  <c:v>F1-Score</c:v>
                </c:pt>
              </c:strCache>
            </c:strRef>
          </c:cat>
          <c:val>
            <c:numRef>
              <c:f>svm!$C$2:$C$5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2-85E9-1442-B3BD-1A1C0D833C82}"/>
            </c:ext>
          </c:extLst>
        </c:ser>
        <c:ser>
          <c:idx val="3"/>
          <c:order val="3"/>
          <c:tx>
            <c:strRef>
              <c:f>svm!$E$1</c:f>
              <c:strCache>
                <c:ptCount val="1"/>
                <c:pt idx="0">
                  <c:v>Base+special-feature+cross-features</c:v>
                </c:pt>
              </c:strCache>
            </c:strRef>
          </c:tx>
          <c:spPr>
            <a:solidFill>
              <a:srgbClr val="FF0000"/>
            </a:solidFill>
            <a:ln>
              <a:noFill/>
            </a:ln>
            <a:effectLst/>
          </c:spPr>
          <c:invertIfNegative val="0"/>
          <c:dPt>
            <c:idx val="2"/>
            <c:invertIfNegative val="0"/>
            <c:bubble3D val="0"/>
            <c:extLst>
              <c:ext xmlns:c16="http://schemas.microsoft.com/office/drawing/2014/chart" uri="{C3380CC4-5D6E-409C-BE32-E72D297353CC}">
                <c16:uniqueId val="{00000003-85E9-1442-B3BD-1A1C0D833C82}"/>
              </c:ext>
            </c:extLst>
          </c:dPt>
          <c:dPt>
            <c:idx val="3"/>
            <c:invertIfNegative val="0"/>
            <c:bubble3D val="0"/>
            <c:extLst>
              <c:ext xmlns:c16="http://schemas.microsoft.com/office/drawing/2014/chart" uri="{C3380CC4-5D6E-409C-BE32-E72D297353CC}">
                <c16:uniqueId val="{00000004-85E9-1442-B3BD-1A1C0D833C82}"/>
              </c:ext>
            </c:extLst>
          </c:dPt>
          <c:dLbls>
            <c:delete val="1"/>
          </c:dLbls>
          <c:cat>
            <c:strRef>
              <c:f>svm!$A$2:$A$5</c:f>
              <c:strCache>
                <c:ptCount val="4"/>
                <c:pt idx="0">
                  <c:v>Accuracy</c:v>
                </c:pt>
                <c:pt idx="1">
                  <c:v>Precision</c:v>
                </c:pt>
                <c:pt idx="2">
                  <c:v>Recall</c:v>
                </c:pt>
                <c:pt idx="3">
                  <c:v>F1-Score</c:v>
                </c:pt>
              </c:strCache>
            </c:strRef>
          </c:cat>
          <c:val>
            <c:numRef>
              <c:f>svm!$E$2:$E$5</c:f>
              <c:numCache>
                <c:formatCode>General</c:formatCode>
                <c:ptCount val="4"/>
                <c:pt idx="0">
                  <c:v>0.62107000000000001</c:v>
                </c:pt>
                <c:pt idx="1">
                  <c:v>1</c:v>
                </c:pt>
                <c:pt idx="2">
                  <c:v>0.48560799999999998</c:v>
                </c:pt>
                <c:pt idx="3">
                  <c:v>0.65375000000000005</c:v>
                </c:pt>
              </c:numCache>
            </c:numRef>
          </c:val>
          <c:extLst>
            <c:ext xmlns:c16="http://schemas.microsoft.com/office/drawing/2014/chart" uri="{C3380CC4-5D6E-409C-BE32-E72D297353CC}">
              <c16:uniqueId val="{00000005-85E9-1442-B3BD-1A1C0D833C82}"/>
            </c:ext>
          </c:extLst>
        </c:ser>
        <c:dLbls>
          <c:showLegendKey val="0"/>
          <c:showVal val="1"/>
          <c:showCatName val="0"/>
          <c:showSerName val="0"/>
          <c:showPercent val="0"/>
          <c:showBubbleSize val="0"/>
        </c:dLbls>
        <c:gapWidth val="219"/>
        <c:overlap val="-27"/>
        <c:axId val="491492003"/>
        <c:axId val="456892686"/>
      </c:bar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spPr>
        <a:noFill/>
        <a:ln w="25400">
          <a:noFill/>
        </a:ln>
        <a:effectLst/>
      </c:spPr>
    </c:plotArea>
    <c:legend>
      <c:legendPos val="b"/>
      <c:layout>
        <c:manualLayout>
          <c:xMode val="edge"/>
          <c:yMode val="edge"/>
          <c:x val="0.20535462061327028"/>
          <c:y val="0.76480648796974637"/>
          <c:w val="0.58929075877345938"/>
          <c:h val="0.23519353699824413"/>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7640293541236796E-2"/>
          <c:y val="0.14417473293545299"/>
          <c:w val="0.93235970645876298"/>
          <c:h val="0.57735569677994103"/>
        </c:manualLayout>
      </c:layout>
      <c:barChart>
        <c:barDir val="col"/>
        <c:grouping val="clustered"/>
        <c:varyColors val="0"/>
        <c:ser>
          <c:idx val="0"/>
          <c:order val="0"/>
          <c:tx>
            <c:strRef>
              <c:f>Random!$B$1</c:f>
              <c:strCache>
                <c:ptCount val="1"/>
                <c:pt idx="0">
                  <c:v>Base</c:v>
                </c:pt>
              </c:strCache>
            </c:strRef>
          </c:tx>
          <c:spPr>
            <a:solidFill>
              <a:srgbClr val="00B0F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05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Random!$B$2:$B$6</c:f>
              <c:numCache>
                <c:formatCode>General</c:formatCode>
                <c:ptCount val="4"/>
                <c:pt idx="0">
                  <c:v>0.83173399999999997</c:v>
                </c:pt>
                <c:pt idx="1">
                  <c:v>0.86170210000000003</c:v>
                </c:pt>
                <c:pt idx="2">
                  <c:v>0.80539700000000003</c:v>
                </c:pt>
                <c:pt idx="3">
                  <c:v>0.83259899999999998</c:v>
                </c:pt>
              </c:numCache>
              <c:extLst/>
            </c:numRef>
          </c:val>
          <c:extLst>
            <c:ext xmlns:c16="http://schemas.microsoft.com/office/drawing/2014/chart" uri="{C3380CC4-5D6E-409C-BE32-E72D297353CC}">
              <c16:uniqueId val="{00000000-D4F3-1C46-ACC0-E97E39AEC6C8}"/>
            </c:ext>
          </c:extLst>
        </c:ser>
        <c:ser>
          <c:idx val="2"/>
          <c:order val="1"/>
          <c:tx>
            <c:strRef>
              <c:f>Random!$D$1</c:f>
              <c:strCache>
                <c:ptCount val="1"/>
                <c:pt idx="0">
                  <c:v>Base+cross-features</c:v>
                </c:pt>
              </c:strCache>
            </c:strRef>
          </c:tx>
          <c:spPr>
            <a:solidFill>
              <a:srgbClr val="FFC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Random!$D$2:$D$6</c:f>
              <c:numCache>
                <c:formatCode>General</c:formatCode>
                <c:ptCount val="4"/>
                <c:pt idx="0">
                  <c:v>0.81476000000000004</c:v>
                </c:pt>
                <c:pt idx="1">
                  <c:v>0.85410299999999995</c:v>
                </c:pt>
                <c:pt idx="2">
                  <c:v>0.78381999999999996</c:v>
                </c:pt>
                <c:pt idx="3">
                  <c:v>0.81745449999999997</c:v>
                </c:pt>
              </c:numCache>
              <c:extLst/>
            </c:numRef>
          </c:val>
          <c:extLst>
            <c:ext xmlns:c16="http://schemas.microsoft.com/office/drawing/2014/chart" uri="{C3380CC4-5D6E-409C-BE32-E72D297353CC}">
              <c16:uniqueId val="{00000001-D4F3-1C46-ACC0-E97E39AEC6C8}"/>
            </c:ext>
          </c:extLst>
        </c:ser>
        <c:ser>
          <c:idx val="1"/>
          <c:order val="2"/>
          <c:tx>
            <c:strRef>
              <c:f>Random!$C$1</c:f>
              <c:strCache>
                <c:ptCount val="1"/>
                <c:pt idx="0">
                  <c:v>Base+special-features</c:v>
                </c:pt>
              </c:strCache>
            </c:strRef>
          </c:tx>
          <c:spPr>
            <a:solidFill>
              <a:schemeClr val="accent6"/>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Random!$A$2:$A$6</c:f>
              <c:strCache>
                <c:ptCount val="4"/>
                <c:pt idx="0">
                  <c:v>Accuracy</c:v>
                </c:pt>
                <c:pt idx="1">
                  <c:v>Precision</c:v>
                </c:pt>
                <c:pt idx="2">
                  <c:v>Recall</c:v>
                </c:pt>
                <c:pt idx="3">
                  <c:v>F1-Score</c:v>
                </c:pt>
              </c:strCache>
              <c:extLst/>
            </c:strRef>
          </c:cat>
          <c:val>
            <c:numRef>
              <c:f>Random!$C$2:$C$6</c:f>
              <c:numCache>
                <c:formatCode>General</c:formatCode>
                <c:ptCount val="4"/>
                <c:pt idx="0">
                  <c:v>0.84723400000000004</c:v>
                </c:pt>
                <c:pt idx="1">
                  <c:v>0.88449800000000001</c:v>
                </c:pt>
                <c:pt idx="2">
                  <c:v>0.81626900000000002</c:v>
                </c:pt>
                <c:pt idx="3">
                  <c:v>0.84901499999999996</c:v>
                </c:pt>
              </c:numCache>
              <c:extLst/>
            </c:numRef>
          </c:val>
          <c:extLst>
            <c:ext xmlns:c16="http://schemas.microsoft.com/office/drawing/2014/chart" uri="{C3380CC4-5D6E-409C-BE32-E72D297353CC}">
              <c16:uniqueId val="{00000002-D4F3-1C46-ACC0-E97E39AEC6C8}"/>
            </c:ext>
          </c:extLst>
        </c:ser>
        <c:ser>
          <c:idx val="3"/>
          <c:order val="3"/>
          <c:tx>
            <c:strRef>
              <c:f>Random!$E$1</c:f>
              <c:strCache>
                <c:ptCount val="1"/>
                <c:pt idx="0">
                  <c:v>Base+special-feature+cross-features</c:v>
                </c:pt>
              </c:strCache>
            </c:strRef>
          </c:tx>
          <c:spPr>
            <a:solidFill>
              <a:srgbClr val="FF0000"/>
            </a:solidFill>
            <a:ln>
              <a:noFill/>
            </a:ln>
            <a:effectLst/>
          </c:spPr>
          <c:invertIfNegative val="0"/>
          <c:dLbls>
            <c:delete val="1"/>
          </c:dLbls>
          <c:cat>
            <c:strRef>
              <c:f>Random!$A$2:$A$6</c:f>
              <c:strCache>
                <c:ptCount val="4"/>
                <c:pt idx="0">
                  <c:v>Accuracy</c:v>
                </c:pt>
                <c:pt idx="1">
                  <c:v>Precision</c:v>
                </c:pt>
                <c:pt idx="2">
                  <c:v>Recall</c:v>
                </c:pt>
                <c:pt idx="3">
                  <c:v>F1-Score</c:v>
                </c:pt>
              </c:strCache>
              <c:extLst/>
            </c:strRef>
          </c:cat>
          <c:val>
            <c:numRef>
              <c:f>Random!$E$2:$E$6</c:f>
              <c:numCache>
                <c:formatCode>General</c:formatCode>
                <c:ptCount val="4"/>
                <c:pt idx="0">
                  <c:v>0.8472324</c:v>
                </c:pt>
                <c:pt idx="1">
                  <c:v>0.88449800000000001</c:v>
                </c:pt>
                <c:pt idx="2">
                  <c:v>0.81626900000000002</c:v>
                </c:pt>
                <c:pt idx="3">
                  <c:v>0.84901499999999996</c:v>
                </c:pt>
              </c:numCache>
              <c:extLst/>
            </c:numRef>
          </c:val>
          <c:extLst>
            <c:ext xmlns:c16="http://schemas.microsoft.com/office/drawing/2014/chart" uri="{C3380CC4-5D6E-409C-BE32-E72D297353CC}">
              <c16:uniqueId val="{00000003-D4F3-1C46-ACC0-E97E39AEC6C8}"/>
            </c:ext>
          </c:extLst>
        </c:ser>
        <c:dLbls>
          <c:showLegendKey val="0"/>
          <c:showVal val="1"/>
          <c:showCatName val="0"/>
          <c:showSerName val="0"/>
          <c:showPercent val="0"/>
          <c:showBubbleSize val="0"/>
        </c:dLbls>
        <c:gapWidth val="219"/>
        <c:overlap val="-27"/>
        <c:axId val="674320633"/>
        <c:axId val="791861758"/>
      </c:bar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90000"/>
        <a:alpha val="15000"/>
      </a:schemeClr>
    </a:solidFill>
    <a:ln>
      <a:noFill/>
    </a:ln>
    <a:effectLst/>
  </c:spPr>
  <c:txPr>
    <a:bodyPr/>
    <a:lstStyle/>
    <a:p>
      <a:pPr>
        <a:defRPr lang="zh-CN"/>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Evaluation Methods</a:t>
            </a:r>
          </a:p>
        </c:rich>
      </c:tx>
      <c:layout>
        <c:manualLayout>
          <c:xMode val="edge"/>
          <c:yMode val="edge"/>
          <c:x val="0.2721099461948062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0.000</c:formatCode>
                <c:ptCount val="4"/>
                <c:pt idx="0">
                  <c:v>0.82677</c:v>
                </c:pt>
                <c:pt idx="1">
                  <c:v>0.78134999999999999</c:v>
                </c:pt>
                <c:pt idx="2">
                  <c:v>0.95026999999999995</c:v>
                </c:pt>
                <c:pt idx="3">
                  <c:v>0.85701000000000005</c:v>
                </c:pt>
              </c:numCache>
            </c:numRef>
          </c:val>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0.000</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3-8523-AE48-BCF8-FB1CA9877203}"/>
            </c:ext>
          </c:extLst>
        </c:ser>
        <c:dLbls>
          <c:dLblPos val="ctr"/>
          <c:showLegendKey val="0"/>
          <c:showVal val="1"/>
          <c:showCatName val="0"/>
          <c:showSerName val="0"/>
          <c:showPercent val="0"/>
          <c:showBubbleSize val="0"/>
        </c:dLbls>
        <c:gapWidth val="219"/>
        <c:overlap val="-27"/>
        <c:axId val="1873598415"/>
        <c:axId val="1873600047"/>
      </c:bar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Oversampling Effect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Original Data</c:v>
                </c:pt>
              </c:strCache>
            </c:strRef>
          </c:tx>
          <c:spPr>
            <a:solidFill>
              <a:srgbClr val="00B0F0"/>
            </a:solidFill>
            <a:ln>
              <a:noFill/>
            </a:ln>
            <a:effectLst/>
          </c:spPr>
          <c:invertIfNegative val="0"/>
          <c:dLbls>
            <c:dLbl>
              <c:idx val="0"/>
              <c:layout>
                <c:manualLayout>
                  <c:x val="-1.0868425725649271E-2"/>
                  <c:y val="2.59348677449376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A55-FA40-90C2-A4AC75D1A22F}"/>
                </c:ext>
              </c:extLst>
            </c:dLbl>
            <c:dLbl>
              <c:idx val="1"/>
              <c:layout>
                <c:manualLayout>
                  <c:x val="-1.0868425725649271E-2"/>
                  <c:y val="1.94511508087031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A55-FA40-90C2-A4AC75D1A22F}"/>
                </c:ext>
              </c:extLst>
            </c:dLbl>
            <c:dLbl>
              <c:idx val="2"/>
              <c:layout>
                <c:manualLayout>
                  <c:x val="-1.6302638588473906E-2"/>
                  <c:y val="1.296743387246880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A55-FA40-90C2-A4AC75D1A22F}"/>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0.63240706510577105</c:v>
                </c:pt>
                <c:pt idx="1">
                  <c:v>0.50808361937144197</c:v>
                </c:pt>
                <c:pt idx="2">
                  <c:v>0.495805491879237</c:v>
                </c:pt>
                <c:pt idx="3">
                  <c:v>0.49974922170581898</c:v>
                </c:pt>
              </c:numCache>
            </c:numRef>
          </c:val>
          <c:extLst>
            <c:ext xmlns:c16="http://schemas.microsoft.com/office/drawing/2014/chart" uri="{C3380CC4-5D6E-409C-BE32-E72D297353CC}">
              <c16:uniqueId val="{00000000-7A55-FA40-90C2-A4AC75D1A22F}"/>
            </c:ext>
          </c:extLst>
        </c:ser>
        <c:ser>
          <c:idx val="1"/>
          <c:order val="1"/>
          <c:tx>
            <c:strRef>
              <c:f>Sheet1!$C$1</c:f>
              <c:strCache>
                <c:ptCount val="1"/>
                <c:pt idx="0">
                  <c:v>Balanced Data</c:v>
                </c:pt>
              </c:strCache>
            </c:strRef>
          </c:tx>
          <c:spPr>
            <a:solidFill>
              <a:srgbClr val="92D050"/>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extLst>
            <c:ext xmlns:c16="http://schemas.microsoft.com/office/drawing/2014/chart" uri="{C3380CC4-5D6E-409C-BE32-E72D297353CC}">
              <c16:uniqueId val="{00000001-7A55-FA40-90C2-A4AC75D1A22F}"/>
            </c:ext>
          </c:extLst>
        </c:ser>
        <c:dLbls>
          <c:dLblPos val="inEnd"/>
          <c:showLegendKey val="0"/>
          <c:showVal val="1"/>
          <c:showCatName val="0"/>
          <c:showSerName val="0"/>
          <c:showPercent val="0"/>
          <c:showBubbleSize val="0"/>
        </c:dLbls>
        <c:gapWidth val="150"/>
        <c:axId val="1179018287"/>
        <c:axId val="1179019919"/>
      </c:barChart>
      <c:catAx>
        <c:axId val="1179018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9919"/>
        <c:crosses val="autoZero"/>
        <c:auto val="1"/>
        <c:lblAlgn val="ctr"/>
        <c:lblOffset val="100"/>
        <c:noMultiLvlLbl val="0"/>
      </c:catAx>
      <c:valAx>
        <c:axId val="1179019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90182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1</c:v>
                </c:pt>
                <c:pt idx="2">
                  <c:v>0.48560999999999999</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rgbClr val="FFC000"/>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0.88449</c:v>
                </c:pt>
                <c:pt idx="2">
                  <c:v>0.81627000000000005</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65196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 will start presenting the modelling section.</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r>
              <a:rPr lang="en-CA" sz="1200" b="0" i="0" u="none" strike="noStrike" kern="1200" dirty="0" err="1">
                <a:solidFill>
                  <a:schemeClr val="tx1"/>
                </a:solidFill>
                <a:effectLst/>
                <a:latin typeface="+mn-lt"/>
                <a:ea typeface="+mn-ea"/>
                <a:cs typeface="+mn-cs"/>
              </a:rPr>
              <a:t>Xinhui</a:t>
            </a:r>
            <a:r>
              <a:rPr lang="en-CA" sz="1200" b="0" i="0" u="none" strike="noStrike" kern="1200" dirty="0">
                <a:solidFill>
                  <a:schemeClr val="tx1"/>
                </a:solidFill>
                <a:effectLst/>
                <a:latin typeface="+mn-lt"/>
                <a:ea typeface="+mn-ea"/>
                <a:cs typeface="+mn-cs"/>
              </a:rPr>
              <a:t> will talk about SVM and random forest.</a:t>
            </a:r>
          </a:p>
          <a:p>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12</a:t>
            </a:fld>
            <a:endParaRPr lang="en-US"/>
          </a:p>
        </p:txBody>
      </p:sp>
    </p:spTree>
    <p:extLst>
      <p:ext uri="{BB962C8B-B14F-4D97-AF65-F5344CB8AC3E}">
        <p14:creationId xmlns:p14="http://schemas.microsoft.com/office/powerpoint/2010/main" val="236554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138532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2517872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489061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2754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758097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7" r:id="rId17"/>
    <p:sldLayoutId id="2147483698" r:id="rId18"/>
    <p:sldLayoutId id="2147483699"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chart" Target="../charts/chart8.xml"/><Relationship Id="rId4"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8.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tiff"/><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5.jp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8.svg"/><Relationship Id="rId2" Type="http://schemas.openxmlformats.org/officeDocument/2006/relationships/customXml" Target="../ink/ink1.xml"/><Relationship Id="rId16"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5" Type="http://schemas.openxmlformats.org/officeDocument/2006/relationships/image" Target="../media/image23.svg"/><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image" Target="../media/image29.jpg"/><Relationship Id="rId1" Type="http://schemas.openxmlformats.org/officeDocument/2006/relationships/slideLayout" Target="../slideLayouts/slideLayout1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020708"/>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
        <p:nvSpPr>
          <p:cNvPr id="2" name="TextBox 1">
            <a:extLst>
              <a:ext uri="{FF2B5EF4-FFF2-40B4-BE49-F238E27FC236}">
                <a16:creationId xmlns:a16="http://schemas.microsoft.com/office/drawing/2014/main" id="{12DB7630-9764-3249-9B24-BF4E7F2E3E66}"/>
              </a:ext>
            </a:extLst>
          </p:cNvPr>
          <p:cNvSpPr txBox="1"/>
          <p:nvPr/>
        </p:nvSpPr>
        <p:spPr>
          <a:xfrm>
            <a:off x="577892" y="5357564"/>
            <a:ext cx="4429418" cy="646331"/>
          </a:xfrm>
          <a:prstGeom prst="rect">
            <a:avLst/>
          </a:prstGeom>
          <a:noFill/>
        </p:spPr>
        <p:txBody>
          <a:bodyPr wrap="none" rtlCol="0">
            <a:spAutoFit/>
          </a:bodyPr>
          <a:lstStyle/>
          <a:p>
            <a:r>
              <a:rPr lang="en-US" i="1" dirty="0">
                <a:solidFill>
                  <a:schemeClr val="bg1"/>
                </a:solidFill>
              </a:rPr>
              <a:t>Masters of Data Science Industry Project </a:t>
            </a:r>
          </a:p>
          <a:p>
            <a:r>
              <a:rPr lang="en-US" i="1" dirty="0">
                <a:solidFill>
                  <a:schemeClr val="bg1"/>
                </a:solidFill>
              </a:rPr>
              <a:t>2020</a:t>
            </a:r>
          </a:p>
        </p:txBody>
      </p:sp>
    </p:spTree>
    <p:extLst>
      <p:ext uri="{BB962C8B-B14F-4D97-AF65-F5344CB8AC3E}">
        <p14:creationId xmlns:p14="http://schemas.microsoft.com/office/powerpoint/2010/main" val="70025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 1)</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 0)</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
        <p:nvSpPr>
          <p:cNvPr id="2" name="TextBox 1">
            <a:extLst>
              <a:ext uri="{FF2B5EF4-FFF2-40B4-BE49-F238E27FC236}">
                <a16:creationId xmlns:a16="http://schemas.microsoft.com/office/drawing/2014/main" id="{75AE11BC-2345-4FAF-B1C6-39DE59627AA3}"/>
              </a:ext>
            </a:extLst>
          </p:cNvPr>
          <p:cNvSpPr txBox="1"/>
          <p:nvPr/>
        </p:nvSpPr>
        <p:spPr>
          <a:xfrm>
            <a:off x="7861742" y="3525580"/>
            <a:ext cx="4480421" cy="369332"/>
          </a:xfrm>
          <a:prstGeom prst="rect">
            <a:avLst/>
          </a:prstGeom>
          <a:noFill/>
        </p:spPr>
        <p:txBody>
          <a:bodyPr wrap="square" rtlCol="0">
            <a:spAutoFit/>
          </a:bodyPr>
          <a:lstStyle/>
          <a:p>
            <a:r>
              <a:rPr lang="en-GB" dirty="0"/>
              <a:t>(10-fold cross validation)</a:t>
            </a:r>
          </a:p>
        </p:txBody>
      </p:sp>
    </p:spTree>
    <p:extLst>
      <p:ext uri="{BB962C8B-B14F-4D97-AF65-F5344CB8AC3E}">
        <p14:creationId xmlns:p14="http://schemas.microsoft.com/office/powerpoint/2010/main" val="125424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1981632091"/>
              </p:ext>
            </p:extLst>
          </p:nvPr>
        </p:nvGraphicFramePr>
        <p:xfrm>
          <a:off x="4215027" y="3088434"/>
          <a:ext cx="2639699" cy="23935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2753186247"/>
              </p:ext>
            </p:extLst>
          </p:nvPr>
        </p:nvGraphicFramePr>
        <p:xfrm>
          <a:off x="661734" y="3088435"/>
          <a:ext cx="2639699" cy="2393595"/>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498654" y="4056827"/>
            <a:ext cx="558306" cy="456807"/>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7EC9CB4F-4C42-0D45-B0DC-DD9F8E9F371F}"/>
              </a:ext>
            </a:extLst>
          </p:cNvPr>
          <p:cNvSpPr txBox="1"/>
          <p:nvPr/>
        </p:nvSpPr>
        <p:spPr>
          <a:xfrm>
            <a:off x="3039155" y="563005"/>
            <a:ext cx="6113689" cy="923330"/>
          </a:xfrm>
          <a:prstGeom prst="rect">
            <a:avLst/>
          </a:prstGeom>
          <a:noFill/>
        </p:spPr>
        <p:txBody>
          <a:bodyPr wrap="square" rtlCol="0" anchor="ctr">
            <a:spAutoFit/>
          </a:bodyPr>
          <a:lstStyle/>
          <a:p>
            <a:r>
              <a:rPr lang="en-US" altLang="ko-KR" sz="5400" dirty="0">
                <a:solidFill>
                  <a:schemeClr val="bg1"/>
                </a:solidFill>
                <a:cs typeface="Arial" pitchFamily="34" charset="0"/>
              </a:rPr>
              <a:t>Oversampling Data</a:t>
            </a:r>
          </a:p>
        </p:txBody>
      </p:sp>
      <p:sp>
        <p:nvSpPr>
          <p:cNvPr id="3" name="TextBox 2">
            <a:extLst>
              <a:ext uri="{FF2B5EF4-FFF2-40B4-BE49-F238E27FC236}">
                <a16:creationId xmlns:a16="http://schemas.microsoft.com/office/drawing/2014/main" id="{6F187476-89EB-C44E-B6CE-6FBBBB201379}"/>
              </a:ext>
            </a:extLst>
          </p:cNvPr>
          <p:cNvSpPr txBox="1"/>
          <p:nvPr/>
        </p:nvSpPr>
        <p:spPr>
          <a:xfrm>
            <a:off x="661734" y="5710220"/>
            <a:ext cx="6322565"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Unbalanced classes deteriorate model prediction</a:t>
            </a:r>
          </a:p>
          <a:p>
            <a:pPr marL="285750" indent="-285750">
              <a:buFont typeface="Arial" panose="020B0604020202020204" pitchFamily="34" charset="0"/>
              <a:buChar char="•"/>
            </a:pPr>
            <a:r>
              <a:rPr lang="en-US" sz="1600" dirty="0"/>
              <a:t>Successful opportunities were duplicated to balance the dataset </a:t>
            </a:r>
          </a:p>
        </p:txBody>
      </p:sp>
      <p:graphicFrame>
        <p:nvGraphicFramePr>
          <p:cNvPr id="2" name="Chart 1">
            <a:extLst>
              <a:ext uri="{FF2B5EF4-FFF2-40B4-BE49-F238E27FC236}">
                <a16:creationId xmlns:a16="http://schemas.microsoft.com/office/drawing/2014/main" id="{B7F8BFA7-CD35-7345-94D5-E23585AD2010}"/>
              </a:ext>
            </a:extLst>
          </p:cNvPr>
          <p:cNvGraphicFramePr/>
          <p:nvPr>
            <p:extLst>
              <p:ext uri="{D42A27DB-BD31-4B8C-83A1-F6EECF244321}">
                <p14:modId xmlns:p14="http://schemas.microsoft.com/office/powerpoint/2010/main" val="2126798759"/>
              </p:ext>
            </p:extLst>
          </p:nvPr>
        </p:nvGraphicFramePr>
        <p:xfrm>
          <a:off x="7012793" y="2934188"/>
          <a:ext cx="4348746" cy="34365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5450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581917"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3930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957761"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3930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957761" y="4715017"/>
            <a:ext cx="5354386" cy="984885"/>
            <a:chOff x="3009762" y="4283314"/>
            <a:chExt cx="1904855" cy="984885"/>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variables(columns) and around 300 features</a:t>
              </a:r>
            </a:p>
            <a:p>
              <a:pPr marL="628650" lvl="1" indent="-171450">
                <a:buFont typeface="Arial" panose="020B0604020202020204" pitchFamily="34" charset="0"/>
                <a:buChar char="•"/>
              </a:pPr>
              <a:r>
                <a:rPr lang="en-US" sz="1200" dirty="0">
                  <a:solidFill>
                    <a:srgbClr val="000000"/>
                  </a:solidFill>
                  <a:latin typeface="Arial" panose="020B0604020202020204" pitchFamily="34" charset="0"/>
                </a:rPr>
                <a:t>One-hot encoding for </a:t>
              </a:r>
              <a:r>
                <a:rPr lang="en-US" sz="1200">
                  <a:solidFill>
                    <a:srgbClr val="000000"/>
                  </a:solidFill>
                  <a:latin typeface="Arial" panose="020B0604020202020204" pitchFamily="34" charset="0"/>
                </a:rPr>
                <a:t>categorical variables</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3930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2020633884"/>
              </p:ext>
            </p:extLst>
          </p:nvPr>
        </p:nvGraphicFramePr>
        <p:xfrm>
          <a:off x="6399455" y="1544758"/>
          <a:ext cx="3795319" cy="3970478"/>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Logistic Regressions Icons - Download Free Vector Icons | Noun Project">
            <a:extLst>
              <a:ext uri="{FF2B5EF4-FFF2-40B4-BE49-F238E27FC236}">
                <a16:creationId xmlns:a16="http://schemas.microsoft.com/office/drawing/2014/main" id="{0CD083F3-CAEF-E048-949F-009E68D4C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8691" y="5724260"/>
            <a:ext cx="953945" cy="95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78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0689" y="348364"/>
            <a:ext cx="9945078" cy="707887"/>
          </a:xfrm>
        </p:spPr>
        <p:txBody>
          <a:bodyPr>
            <a:noAutofit/>
          </a:bodyPr>
          <a:lstStyle/>
          <a:p>
            <a:r>
              <a:rPr lang="en-US" sz="5300" dirty="0"/>
              <a:t>Support Vector Machine</a:t>
            </a:r>
          </a:p>
        </p:txBody>
      </p:sp>
      <p:grpSp>
        <p:nvGrpSpPr>
          <p:cNvPr id="3" name="Group 2"/>
          <p:cNvGrpSpPr/>
          <p:nvPr/>
        </p:nvGrpSpPr>
        <p:grpSpPr>
          <a:xfrm>
            <a:off x="21270" y="1596390"/>
            <a:ext cx="6380488" cy="1945333"/>
            <a:chOff x="5540215" y="860119"/>
            <a:chExt cx="4370599"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20490" y="860119"/>
              <a:ext cx="3790324" cy="1059024"/>
              <a:chOff x="2964822" y="4283314"/>
              <a:chExt cx="1985134" cy="1059024"/>
            </a:xfrm>
          </p:grpSpPr>
          <p:sp>
            <p:nvSpPr>
              <p:cNvPr id="6" name="TextBox 5"/>
              <p:cNvSpPr txBox="1"/>
              <p:nvPr/>
            </p:nvSpPr>
            <p:spPr>
              <a:xfrm>
                <a:off x="296482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2972921" y="4283314"/>
                <a:ext cx="1888661" cy="217817"/>
              </a:xfrm>
              <a:prstGeom prst="rect">
                <a:avLst/>
              </a:prstGeom>
              <a:noFill/>
            </p:spPr>
            <p:txBody>
              <a:bodyPr wrap="square" rtlCol="0">
                <a:spAutoFit/>
              </a:bodyPr>
              <a:lstStyle/>
              <a:p>
                <a:pPr lvl="0" algn="l"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sp>
        <p:nvSpPr>
          <p:cNvPr id="21" name="TextBox 11"/>
          <p:cNvSpPr txBox="1"/>
          <p:nvPr/>
        </p:nvSpPr>
        <p:spPr>
          <a:xfrm>
            <a:off x="900915" y="3906114"/>
            <a:ext cx="2932418" cy="400110"/>
          </a:xfrm>
          <a:prstGeom prst="rect">
            <a:avLst/>
          </a:prstGeom>
          <a:noFill/>
        </p:spPr>
        <p:txBody>
          <a:bodyPr wrap="square" rtlCol="0">
            <a:spAutoFit/>
          </a:bodyPr>
          <a:lstStyle/>
          <a:p>
            <a:pPr lvl="0" defTabSz="914400"/>
            <a:r>
              <a:rPr lang="en-US" altLang="ko-KR" sz="20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20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21270" y="3780690"/>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pic>
        <p:nvPicPr>
          <p:cNvPr id="2050" name="Picture 2" descr="Support Vector Machine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9371" y="5721608"/>
            <a:ext cx="898312" cy="8983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26264" y="4346212"/>
            <a:ext cx="5533364" cy="276999"/>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All feature sets has the same result</a:t>
            </a:r>
          </a:p>
        </p:txBody>
      </p:sp>
      <p:graphicFrame>
        <p:nvGraphicFramePr>
          <p:cNvPr id="13" name="图表 7"/>
          <p:cNvGraphicFramePr/>
          <p:nvPr>
            <p:extLst>
              <p:ext uri="{D42A27DB-BD31-4B8C-83A1-F6EECF244321}">
                <p14:modId xmlns:p14="http://schemas.microsoft.com/office/powerpoint/2010/main" val="2147337729"/>
              </p:ext>
            </p:extLst>
          </p:nvPr>
        </p:nvGraphicFramePr>
        <p:xfrm>
          <a:off x="5688659" y="1171852"/>
          <a:ext cx="4502905" cy="52200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0054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up)">
                                      <p:cBhvr>
                                        <p:cTn id="18" dur="500"/>
                                        <p:tgtEl>
                                          <p:spTgt spid="13"/>
                                        </p:tgtEl>
                                      </p:cBhvr>
                                    </p:animEffec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81677" y="3582656"/>
            <a:ext cx="3827083" cy="723275"/>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Base + Cross-features and All features combined has the same highest performance </a:t>
            </a:r>
          </a:p>
          <a:p>
            <a:pPr marL="171450" lvl="0" indent="-171450" defTabSz="914400">
              <a:spcBef>
                <a:spcPts val="600"/>
              </a:spcBef>
              <a:buFont typeface="Courier New" panose="02070309020205020404" pitchFamily="49" charset="0"/>
              <a:buChar char="o"/>
            </a:pPr>
            <a:endParaRPr lang="en-US" sz="1200" dirty="0">
              <a:solidFill>
                <a:srgbClr val="000000"/>
              </a:solidFill>
              <a:latin typeface="Arial" panose="020B0604020202020204" pitchFamily="34" charset="0"/>
            </a:endParaRPr>
          </a:p>
        </p:txBody>
      </p:sp>
      <p:pic>
        <p:nvPicPr>
          <p:cNvPr id="1026" name="Picture 2" descr="Random Forest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8350" y="5381797"/>
            <a:ext cx="1367135" cy="1367135"/>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2817" y="1379417"/>
            <a:ext cx="6421432" cy="1399004"/>
            <a:chOff x="5529030" y="860119"/>
            <a:chExt cx="4361849"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098999" y="860119"/>
              <a:ext cx="3791880" cy="1399004"/>
              <a:chOff x="2953563" y="4283314"/>
              <a:chExt cx="1985949" cy="1399004"/>
            </a:xfrm>
          </p:grpSpPr>
          <p:sp>
            <p:nvSpPr>
              <p:cNvPr id="6" name="TextBox 5"/>
              <p:cNvSpPr txBox="1"/>
              <p:nvPr/>
            </p:nvSpPr>
            <p:spPr>
              <a:xfrm>
                <a:off x="2954378"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53563"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851591"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2817"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881678" y="4510831"/>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2817" y="433534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pSp>
        <p:nvGrpSpPr>
          <p:cNvPr id="15" name="组合 14"/>
          <p:cNvGrpSpPr/>
          <p:nvPr/>
        </p:nvGrpSpPr>
        <p:grpSpPr>
          <a:xfrm>
            <a:off x="-4159" y="1099452"/>
            <a:ext cx="4786598" cy="4627374"/>
            <a:chOff x="1942" y="1434"/>
            <a:chExt cx="7153" cy="7002"/>
          </a:xfrm>
        </p:grpSpPr>
        <p:pic>
          <p:nvPicPr>
            <p:cNvPr id="19" name="图片 18" descr="Figure_1"/>
            <p:cNvPicPr>
              <a:picLocks noChangeAspect="1"/>
            </p:cNvPicPr>
            <p:nvPr/>
          </p:nvPicPr>
          <p:blipFill>
            <a:blip r:embed="rId4"/>
            <a:srcRect l="23459" t="14" r="-1074" b="-1317"/>
            <a:stretch>
              <a:fillRect/>
            </a:stretch>
          </p:blipFill>
          <p:spPr>
            <a:xfrm>
              <a:off x="1942" y="1434"/>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aphicFrame>
        <p:nvGraphicFramePr>
          <p:cNvPr id="22" name="图表 8"/>
          <p:cNvGraphicFramePr/>
          <p:nvPr>
            <p:extLst>
              <p:ext uri="{D42A27DB-BD31-4B8C-83A1-F6EECF244321}">
                <p14:modId xmlns:p14="http://schemas.microsoft.com/office/powerpoint/2010/main" val="3401678769"/>
              </p:ext>
            </p:extLst>
          </p:nvPr>
        </p:nvGraphicFramePr>
        <p:xfrm>
          <a:off x="4824597" y="1268968"/>
          <a:ext cx="5023485" cy="445785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794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3" grpId="0"/>
      <p:bldP spid="18" grpId="0"/>
      <p:bldP spid="18" grpId="1"/>
      <p:bldP spid="20" grpId="0"/>
      <p:bldP spid="2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9"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68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68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21243"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7" name="TextBox 16">
            <a:extLst>
              <a:ext uri="{FF2B5EF4-FFF2-40B4-BE49-F238E27FC236}">
                <a16:creationId xmlns:a16="http://schemas.microsoft.com/office/drawing/2014/main" id="{F96C964C-677D-784E-AF56-4836D76D96F0}"/>
              </a:ext>
            </a:extLst>
          </p:cNvPr>
          <p:cNvSpPr txBox="1"/>
          <p:nvPr/>
        </p:nvSpPr>
        <p:spPr>
          <a:xfrm>
            <a:off x="789259" y="4741064"/>
            <a:ext cx="3826689" cy="64633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Base + special features has the best performance across all measures</a:t>
            </a:r>
          </a:p>
          <a:p>
            <a:pPr marL="171450" indent="-171450">
              <a:buFont typeface="Courier New" panose="02070309020205020404" pitchFamily="49" charset="0"/>
              <a:buChar char="o"/>
            </a:pPr>
            <a:endParaRPr lang="en-US" sz="1200" dirty="0">
              <a:solidFill>
                <a:srgbClr val="000000"/>
              </a:solidFill>
              <a:latin typeface="Arial" panose="020B0604020202020204" pitchFamily="34" charset="0"/>
            </a:endParaRPr>
          </a:p>
        </p:txBody>
      </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994671996"/>
              </p:ext>
            </p:extLst>
          </p:nvPr>
        </p:nvGraphicFramePr>
        <p:xfrm>
          <a:off x="4977774" y="1244059"/>
          <a:ext cx="5308865" cy="34548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6575EC7-BC10-B644-9739-542DF8954BAA}"/>
              </a:ext>
            </a:extLst>
          </p:cNvPr>
          <p:cNvGraphicFramePr/>
          <p:nvPr>
            <p:extLst>
              <p:ext uri="{D42A27DB-BD31-4B8C-83A1-F6EECF244321}">
                <p14:modId xmlns:p14="http://schemas.microsoft.com/office/powerpoint/2010/main" val="2915293761"/>
              </p:ext>
            </p:extLst>
          </p:nvPr>
        </p:nvGraphicFramePr>
        <p:xfrm>
          <a:off x="5239009" y="4818102"/>
          <a:ext cx="4674090" cy="195875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7874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2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18ED8A-311F-F84E-ADD8-393055B7170B}"/>
              </a:ext>
            </a:extLst>
          </p:cNvPr>
          <p:cNvSpPr txBox="1"/>
          <p:nvPr/>
        </p:nvSpPr>
        <p:spPr>
          <a:xfrm>
            <a:off x="2605063" y="742532"/>
            <a:ext cx="698187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1851265865"/>
              </p:ext>
            </p:extLst>
          </p:nvPr>
        </p:nvGraphicFramePr>
        <p:xfrm>
          <a:off x="-120401" y="2579581"/>
          <a:ext cx="6601102"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1941431032"/>
              </p:ext>
            </p:extLst>
          </p:nvPr>
        </p:nvGraphicFramePr>
        <p:xfrm>
          <a:off x="6415254" y="4069660"/>
          <a:ext cx="4000499" cy="2168853"/>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3D7E23C-9AD9-B64C-8E0C-7858A777B77D}"/>
              </a:ext>
            </a:extLst>
          </p:cNvPr>
          <p:cNvSpPr txBox="1"/>
          <p:nvPr/>
        </p:nvSpPr>
        <p:spPr>
          <a:xfrm>
            <a:off x="6216097" y="2809095"/>
            <a:ext cx="3602459" cy="1031051"/>
          </a:xfrm>
          <a:prstGeom prst="rect">
            <a:avLst/>
          </a:prstGeom>
          <a:noFill/>
        </p:spPr>
        <p:txBody>
          <a:bodyPr wrap="square" rtlCol="0">
            <a:spAutoFit/>
          </a:bodyPr>
          <a:lstStyle/>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Even though SVM has a precision of 1, it has worst accuracy and recall. </a:t>
            </a:r>
          </a:p>
          <a:p>
            <a:pPr marL="171450" indent="-171450" defTabSz="914286">
              <a:spcBef>
                <a:spcPts val="600"/>
              </a:spcBef>
              <a:buFont typeface="Courier New" panose="02070309020205020404" pitchFamily="49" charset="0"/>
              <a:buChar char="o"/>
            </a:pPr>
            <a:r>
              <a:rPr lang="en-US" sz="1400" dirty="0">
                <a:solidFill>
                  <a:srgbClr val="000000"/>
                </a:solidFill>
                <a:latin typeface="Arial" panose="020B0604020202020204" pitchFamily="34" charset="0"/>
              </a:rPr>
              <a:t>DNN and Random forest has the best and consistent result across all metrics</a:t>
            </a:r>
          </a:p>
        </p:txBody>
      </p:sp>
      <p:pic>
        <p:nvPicPr>
          <p:cNvPr id="12" name="Graphic 11" descr="Smiling face outline">
            <a:extLst>
              <a:ext uri="{FF2B5EF4-FFF2-40B4-BE49-F238E27FC236}">
                <a16:creationId xmlns:a16="http://schemas.microsoft.com/office/drawing/2014/main" id="{76F3B19C-92E6-FA4E-9302-6125BF0EC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23793" y="6272494"/>
            <a:ext cx="410142" cy="410142"/>
          </a:xfrm>
          <a:prstGeom prst="rect">
            <a:avLst/>
          </a:prstGeom>
        </p:spPr>
      </p:pic>
    </p:spTree>
    <p:extLst>
      <p:ext uri="{BB962C8B-B14F-4D97-AF65-F5344CB8AC3E}">
        <p14:creationId xmlns:p14="http://schemas.microsoft.com/office/powerpoint/2010/main" val="312740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676781" y="795040"/>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these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3784185" y="2861066"/>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3784185"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3873954" y="2812935"/>
            <a:ext cx="1287532" cy="646331"/>
          </a:xfrm>
          <a:prstGeom prst="rect">
            <a:avLst/>
          </a:prstGeom>
          <a:noFill/>
        </p:spPr>
        <p:txBody>
          <a:bodyPr wrap="squar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3784186" y="4785131"/>
            <a:ext cx="1467068" cy="646331"/>
          </a:xfrm>
          <a:prstGeom prst="rect">
            <a:avLst/>
          </a:prstGeom>
          <a:noFill/>
        </p:spPr>
        <p:txBody>
          <a:bodyPr wrap="squar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3856103"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2214" y="3474252"/>
            <a:ext cx="3666407" cy="2585323"/>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3903547"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3903547"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478729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1DB287-2A8F-4481-B727-F521ACD2136B}"/>
              </a:ext>
            </a:extLst>
          </p:cNvPr>
          <p:cNvSpPr txBox="1"/>
          <p:nvPr/>
        </p:nvSpPr>
        <p:spPr>
          <a:xfrm>
            <a:off x="6096000" y="2721392"/>
            <a:ext cx="4314433" cy="4247317"/>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missing lead faculty value negatively correlates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pic>
        <p:nvPicPr>
          <p:cNvPr id="6" name="Picture 2">
            <a:extLst>
              <a:ext uri="{FF2B5EF4-FFF2-40B4-BE49-F238E27FC236}">
                <a16:creationId xmlns:a16="http://schemas.microsoft.com/office/drawing/2014/main" id="{F6CD0F42-F5D9-409D-9C66-42A740CB9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2" y="2959836"/>
            <a:ext cx="6142662" cy="3770430"/>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5E474DE0-D5B8-4882-9F94-CE707A1578F1}"/>
              </a:ext>
            </a:extLst>
          </p:cNvPr>
          <p:cNvSpPr/>
          <p:nvPr/>
        </p:nvSpPr>
        <p:spPr>
          <a:xfrm>
            <a:off x="504059" y="5588924"/>
            <a:ext cx="5360713"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1E97AACC-AEB7-45C9-B539-D92804AC5B13}"/>
              </a:ext>
            </a:extLst>
          </p:cNvPr>
          <p:cNvSpPr/>
          <p:nvPr/>
        </p:nvSpPr>
        <p:spPr>
          <a:xfrm>
            <a:off x="1832366" y="3867471"/>
            <a:ext cx="40324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5B52278-16FD-48C8-8E5F-697D5A3BF4B9}"/>
              </a:ext>
            </a:extLst>
          </p:cNvPr>
          <p:cNvSpPr/>
          <p:nvPr/>
        </p:nvSpPr>
        <p:spPr>
          <a:xfrm>
            <a:off x="1781567" y="4438142"/>
            <a:ext cx="4083206" cy="4549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BC2E3F02-812C-9641-A979-A5FA29DD0015}"/>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105270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08382" y="654894"/>
            <a:ext cx="5312780"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10470"/>
            <a:ext cx="5118100"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4826895" y="2111465"/>
            <a:ext cx="5558362"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H</a:t>
            </a: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
        <p:nvSpPr>
          <p:cNvPr id="6" name="Oval 5">
            <a:extLst>
              <a:ext uri="{FF2B5EF4-FFF2-40B4-BE49-F238E27FC236}">
                <a16:creationId xmlns:a16="http://schemas.microsoft.com/office/drawing/2014/main" id="{B3409B94-BF15-429B-9BFC-B45239FECE8D}"/>
              </a:ext>
            </a:extLst>
          </p:cNvPr>
          <p:cNvSpPr/>
          <p:nvPr/>
        </p:nvSpPr>
        <p:spPr>
          <a:xfrm>
            <a:off x="-25908" y="3517716"/>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B1080494-4692-4303-8F38-A29CFA1F1561}"/>
              </a:ext>
            </a:extLst>
          </p:cNvPr>
          <p:cNvSpPr/>
          <p:nvPr/>
        </p:nvSpPr>
        <p:spPr>
          <a:xfrm>
            <a:off x="585947" y="2346626"/>
            <a:ext cx="3842156"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2CF44070-2DF4-4936-A73E-925382F298A5}"/>
              </a:ext>
            </a:extLst>
          </p:cNvPr>
          <p:cNvSpPr/>
          <p:nvPr/>
        </p:nvSpPr>
        <p:spPr>
          <a:xfrm>
            <a:off x="0" y="4371631"/>
            <a:ext cx="4454011" cy="27899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8E10FBE-305B-403A-9A26-CB1AF6891B03}"/>
              </a:ext>
            </a:extLst>
          </p:cNvPr>
          <p:cNvSpPr/>
          <p:nvPr/>
        </p:nvSpPr>
        <p:spPr>
          <a:xfrm>
            <a:off x="576590" y="3779778"/>
            <a:ext cx="3842158" cy="22926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95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37331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graphicFrame>
        <p:nvGraphicFramePr>
          <p:cNvPr id="4" name="Table 5">
            <a:extLst>
              <a:ext uri="{FF2B5EF4-FFF2-40B4-BE49-F238E27FC236}">
                <a16:creationId xmlns:a16="http://schemas.microsoft.com/office/drawing/2014/main" id="{8EC0CA7B-426C-0746-BD54-A10B93FD1DB7}"/>
              </a:ext>
            </a:extLst>
          </p:cNvPr>
          <p:cNvGraphicFramePr>
            <a:graphicFrameLocks noGrp="1"/>
          </p:cNvGraphicFramePr>
          <p:nvPr/>
        </p:nvGraphicFramePr>
        <p:xfrm>
          <a:off x="-195944" y="4633631"/>
          <a:ext cx="11364685" cy="1320800"/>
        </p:xfrm>
        <a:graphic>
          <a:graphicData uri="http://schemas.openxmlformats.org/drawingml/2006/table">
            <a:tbl>
              <a:tblPr firstRow="1" bandRow="1">
                <a:tableStyleId>{5C22544A-7EE6-4342-B048-85BDC9FD1C3A}</a:tableStyleId>
              </a:tblPr>
              <a:tblGrid>
                <a:gridCol w="2272937">
                  <a:extLst>
                    <a:ext uri="{9D8B030D-6E8A-4147-A177-3AD203B41FA5}">
                      <a16:colId xmlns:a16="http://schemas.microsoft.com/office/drawing/2014/main" val="2533824047"/>
                    </a:ext>
                  </a:extLst>
                </a:gridCol>
                <a:gridCol w="2272937">
                  <a:extLst>
                    <a:ext uri="{9D8B030D-6E8A-4147-A177-3AD203B41FA5}">
                      <a16:colId xmlns:a16="http://schemas.microsoft.com/office/drawing/2014/main" val="990666955"/>
                    </a:ext>
                  </a:extLst>
                </a:gridCol>
                <a:gridCol w="2272937">
                  <a:extLst>
                    <a:ext uri="{9D8B030D-6E8A-4147-A177-3AD203B41FA5}">
                      <a16:colId xmlns:a16="http://schemas.microsoft.com/office/drawing/2014/main" val="1365536502"/>
                    </a:ext>
                  </a:extLst>
                </a:gridCol>
                <a:gridCol w="2272937">
                  <a:extLst>
                    <a:ext uri="{9D8B030D-6E8A-4147-A177-3AD203B41FA5}">
                      <a16:colId xmlns:a16="http://schemas.microsoft.com/office/drawing/2014/main" val="1547399095"/>
                    </a:ext>
                  </a:extLst>
                </a:gridCol>
                <a:gridCol w="2272937">
                  <a:extLst>
                    <a:ext uri="{9D8B030D-6E8A-4147-A177-3AD203B41FA5}">
                      <a16:colId xmlns:a16="http://schemas.microsoft.com/office/drawing/2014/main" val="3839319414"/>
                    </a:ext>
                  </a:extLst>
                </a:gridCol>
              </a:tblGrid>
              <a:tr h="370840">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270113"/>
                  </a:ext>
                </a:extLst>
              </a:tr>
              <a:tr h="370840">
                <a:tc>
                  <a:txBody>
                    <a:bodyPr/>
                    <a:lstStyle/>
                    <a:p>
                      <a:pPr algn="ctr"/>
                      <a:r>
                        <a:rPr lang="en-AU" dirty="0"/>
                        <a:t>Bing Lesley Yuan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Xin Li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Xinhui</a:t>
                      </a:r>
                      <a:r>
                        <a:rPr lang="en-AU" dirty="0"/>
                        <a:t> Lu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err="1"/>
                        <a:t>Ziyan</a:t>
                      </a:r>
                      <a:r>
                        <a:rPr lang="en-AU" dirty="0"/>
                        <a:t> Zhao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AU" dirty="0"/>
                        <a:t>Raelene Huang </a:t>
                      </a:r>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665746"/>
                  </a:ext>
                </a:extLst>
              </a:tr>
              <a:tr h="370840">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i="1" dirty="0"/>
                        <a:t>Data Engineer / </a:t>
                      </a:r>
                    </a:p>
                    <a:p>
                      <a:pPr algn="ctr"/>
                      <a:r>
                        <a:rPr lang="en-US" sz="1600" i="1" dirty="0"/>
                        <a:t>Scrum Master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 Data Analyst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23" rtl="0" eaLnBrk="1" fontAlgn="auto" latinLnBrk="0" hangingPunct="1">
                        <a:lnSpc>
                          <a:spcPct val="100000"/>
                        </a:lnSpc>
                        <a:spcBef>
                          <a:spcPts val="0"/>
                        </a:spcBef>
                        <a:spcAft>
                          <a:spcPts val="0"/>
                        </a:spcAft>
                        <a:buClrTx/>
                        <a:buSzTx/>
                        <a:buFontTx/>
                        <a:buNone/>
                        <a:tabLst/>
                        <a:defRPr/>
                      </a:pPr>
                      <a:r>
                        <a:rPr lang="en-US" sz="1600" i="1" dirty="0"/>
                        <a:t>Model Developer /</a:t>
                      </a:r>
                    </a:p>
                    <a:p>
                      <a:pPr algn="ctr"/>
                      <a:r>
                        <a:rPr lang="en-US" sz="1600" i="1" dirty="0"/>
                        <a:t>Team Leader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9881007"/>
                  </a:ext>
                </a:extLst>
              </a:tr>
            </a:tbl>
          </a:graphicData>
        </a:graphic>
      </p:graphicFrame>
      <p:pic>
        <p:nvPicPr>
          <p:cNvPr id="13" name="Picture 12">
            <a:extLst>
              <a:ext uri="{FF2B5EF4-FFF2-40B4-BE49-F238E27FC236}">
                <a16:creationId xmlns:a16="http://schemas.microsoft.com/office/drawing/2014/main" id="{6CCAB16D-9328-7D41-9283-57A9CED999BF}"/>
              </a:ext>
            </a:extLst>
          </p:cNvPr>
          <p:cNvPicPr>
            <a:picLocks noChangeAspect="1"/>
          </p:cNvPicPr>
          <p:nvPr/>
        </p:nvPicPr>
        <p:blipFill rotWithShape="1">
          <a:blip r:embed="rId4"/>
          <a:srcRect l="4954" t="4449" r="4908" b="6419"/>
          <a:stretch/>
        </p:blipFill>
        <p:spPr>
          <a:xfrm>
            <a:off x="98303" y="3170608"/>
            <a:ext cx="1744884" cy="1744884"/>
          </a:xfrm>
          <a:prstGeom prst="ellipse">
            <a:avLst/>
          </a:prstGeom>
        </p:spPr>
      </p:pic>
      <p:pic>
        <p:nvPicPr>
          <p:cNvPr id="17" name="Picture 16" descr="A person posing for the camera&#10;&#10;Description automatically generated">
            <a:extLst>
              <a:ext uri="{FF2B5EF4-FFF2-40B4-BE49-F238E27FC236}">
                <a16:creationId xmlns:a16="http://schemas.microsoft.com/office/drawing/2014/main" id="{99A40BF8-F0B4-654B-98BD-D90FC26B9F0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9149102" y="3170608"/>
            <a:ext cx="1725395" cy="1744884"/>
          </a:xfrm>
          <a:prstGeom prst="ellipse">
            <a:avLst/>
          </a:prstGeom>
        </p:spPr>
      </p:pic>
      <p:pic>
        <p:nvPicPr>
          <p:cNvPr id="7" name="Picture 6" descr="A person sitting at a table&#10;&#10;Description automatically generated">
            <a:extLst>
              <a:ext uri="{FF2B5EF4-FFF2-40B4-BE49-F238E27FC236}">
                <a16:creationId xmlns:a16="http://schemas.microsoft.com/office/drawing/2014/main" id="{4A663002-42D3-7E43-9A43-12CB2011C11C}"/>
              </a:ext>
            </a:extLst>
          </p:cNvPr>
          <p:cNvPicPr>
            <a:picLocks noChangeAspect="1"/>
          </p:cNvPicPr>
          <p:nvPr/>
        </p:nvPicPr>
        <p:blipFill rotWithShape="1">
          <a:blip r:embed="rId6">
            <a:extLst>
              <a:ext uri="{28A0092B-C50C-407E-A947-70E740481C1C}">
                <a14:useLocalDpi xmlns:a14="http://schemas.microsoft.com/office/drawing/2010/main" val="0"/>
              </a:ext>
            </a:extLst>
          </a:blip>
          <a:srcRect l="13219" t="8767" r="30518" b="16216"/>
          <a:stretch/>
        </p:blipFill>
        <p:spPr>
          <a:xfrm>
            <a:off x="6886783" y="3170608"/>
            <a:ext cx="1746000" cy="1746000"/>
          </a:xfrm>
          <a:prstGeom prst="ellipse">
            <a:avLst/>
          </a:prstGeom>
        </p:spPr>
      </p:pic>
      <p:pic>
        <p:nvPicPr>
          <p:cNvPr id="10" name="Picture 9" descr="A person holding an animal&#10;&#10;Description automatically generated">
            <a:extLst>
              <a:ext uri="{FF2B5EF4-FFF2-40B4-BE49-F238E27FC236}">
                <a16:creationId xmlns:a16="http://schemas.microsoft.com/office/drawing/2014/main" id="{CCA5A301-180D-B547-9980-2A3B773E4B8D}"/>
              </a:ext>
            </a:extLst>
          </p:cNvPr>
          <p:cNvPicPr>
            <a:picLocks noChangeAspect="1"/>
          </p:cNvPicPr>
          <p:nvPr/>
        </p:nvPicPr>
        <p:blipFill rotWithShape="1">
          <a:blip r:embed="rId7">
            <a:extLst>
              <a:ext uri="{28A0092B-C50C-407E-A947-70E740481C1C}">
                <a14:useLocalDpi xmlns:a14="http://schemas.microsoft.com/office/drawing/2010/main" val="0"/>
              </a:ext>
            </a:extLst>
          </a:blip>
          <a:srcRect l="26784" t="3015" r="19920" b="4883"/>
          <a:stretch/>
        </p:blipFill>
        <p:spPr>
          <a:xfrm>
            <a:off x="2340017" y="3170608"/>
            <a:ext cx="1744884" cy="1744884"/>
          </a:xfrm>
          <a:prstGeom prst="ellipse">
            <a:avLst/>
          </a:prstGeom>
        </p:spPr>
      </p:pic>
      <p:pic>
        <p:nvPicPr>
          <p:cNvPr id="19" name="Picture 18" descr="A person looking at the camera&#10;&#10;Description automatically generated">
            <a:extLst>
              <a:ext uri="{FF2B5EF4-FFF2-40B4-BE49-F238E27FC236}">
                <a16:creationId xmlns:a16="http://schemas.microsoft.com/office/drawing/2014/main" id="{FE11AE76-70B7-B54A-87DF-102BFA07B51A}"/>
              </a:ext>
            </a:extLst>
          </p:cNvPr>
          <p:cNvPicPr>
            <a:picLocks noChangeAspect="1"/>
          </p:cNvPicPr>
          <p:nvPr/>
        </p:nvPicPr>
        <p:blipFill rotWithShape="1">
          <a:blip r:embed="rId8">
            <a:extLst>
              <a:ext uri="{28A0092B-C50C-407E-A947-70E740481C1C}">
                <a14:useLocalDpi xmlns:a14="http://schemas.microsoft.com/office/drawing/2010/main" val="0"/>
              </a:ext>
            </a:extLst>
          </a:blip>
          <a:srcRect l="9246" t="23477" r="1631" b="26141"/>
          <a:stretch/>
        </p:blipFill>
        <p:spPr>
          <a:xfrm>
            <a:off x="4585044" y="3170608"/>
            <a:ext cx="1738798" cy="1748378"/>
          </a:xfrm>
          <a:prstGeom prst="ellipse">
            <a:avLst/>
          </a:prstGeom>
        </p:spPr>
      </p:pic>
    </p:spTree>
    <p:extLst>
      <p:ext uri="{BB962C8B-B14F-4D97-AF65-F5344CB8AC3E}">
        <p14:creationId xmlns:p14="http://schemas.microsoft.com/office/powerpoint/2010/main" val="10084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
        <p:nvSpPr>
          <p:cNvPr id="52" name="TextBox 27">
            <a:extLst>
              <a:ext uri="{FF2B5EF4-FFF2-40B4-BE49-F238E27FC236}">
                <a16:creationId xmlns:a16="http://schemas.microsoft.com/office/drawing/2014/main" id="{9EBF18B4-CC57-5147-B596-CCF04E4CF3A6}"/>
              </a:ext>
            </a:extLst>
          </p:cNvPr>
          <p:cNvSpPr txBox="1"/>
          <p:nvPr/>
        </p:nvSpPr>
        <p:spPr>
          <a:xfrm>
            <a:off x="753727" y="2983122"/>
            <a:ext cx="8615164" cy="38472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a successful opportunity?</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Random forest for </a:t>
            </a:r>
            <a:r>
              <a:rPr lang="en-GB" sz="1600" b="1" dirty="0">
                <a:solidFill>
                  <a:schemeClr val="tx1">
                    <a:lumMod val="75000"/>
                    <a:lumOff val="25000"/>
                  </a:schemeClr>
                </a:solidFill>
                <a:cs typeface="Arial" pitchFamily="34" charset="0"/>
              </a:rPr>
              <a:t>producing the best results with reasonable computational complexity</a:t>
            </a:r>
            <a:endParaRPr lang="en-AU" sz="1600" b="1" dirty="0">
              <a:solidFill>
                <a:schemeClr val="tx1">
                  <a:lumMod val="75000"/>
                  <a:lumOff val="25000"/>
                </a:schemeClr>
              </a:solidFill>
              <a:cs typeface="Arial" pitchFamily="34" charset="0"/>
            </a:endParaRPr>
          </a:p>
          <a:p>
            <a:pPr marL="457200" indent="-457200">
              <a:buFont typeface="+mj-lt"/>
              <a:buAutoNum type="arabicPeriod"/>
            </a:pPr>
            <a:endParaRPr lang="en-AU" sz="2400" b="1" dirty="0">
              <a:solidFill>
                <a:schemeClr val="tx1">
                  <a:lumMod val="75000"/>
                  <a:lumOff val="25000"/>
                </a:schemeClr>
              </a:solidFill>
              <a:cs typeface="Arial" pitchFamily="34" charset="0"/>
            </a:endParaRP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Opportunity type</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Number of opportunities created with the same client</a:t>
            </a:r>
          </a:p>
          <a:p>
            <a:pPr marL="1371600" lvl="2" indent="-457200">
              <a:buFont typeface="Arial" panose="020B0604020202020204" pitchFamily="34" charset="0"/>
              <a:buChar char="•"/>
            </a:pPr>
            <a:r>
              <a:rPr lang="en-GB" sz="1600" b="1" dirty="0">
                <a:solidFill>
                  <a:schemeClr val="tx1">
                    <a:lumMod val="75000"/>
                    <a:lumOff val="25000"/>
                  </a:schemeClr>
                </a:solidFill>
                <a:cs typeface="Arial" pitchFamily="34" charset="0"/>
              </a:rPr>
              <a:t>RICE supported</a:t>
            </a:r>
            <a:endParaRPr lang="en-AU" sz="1600" b="1" dirty="0">
              <a:solidFill>
                <a:schemeClr val="tx1">
                  <a:lumMod val="75000"/>
                  <a:lumOff val="25000"/>
                </a:schemeClr>
              </a:solidFill>
              <a:cs typeface="Arial" pitchFamily="34" charset="0"/>
            </a:endParaRPr>
          </a:p>
          <a:p>
            <a:pPr marL="1371600" lvl="2" indent="-457200">
              <a:buFont typeface="Arial" panose="020B0604020202020204" pitchFamily="34" charset="0"/>
              <a:buChar char="•"/>
            </a:pPr>
            <a:r>
              <a:rPr lang="en-AU" sz="1600" b="1" dirty="0">
                <a:solidFill>
                  <a:schemeClr val="tx1">
                    <a:lumMod val="75000"/>
                    <a:lumOff val="25000"/>
                  </a:schemeClr>
                </a:solidFill>
                <a:cs typeface="Arial" pitchFamily="34" charset="0"/>
              </a:rPr>
              <a:t>Days open</a:t>
            </a:r>
          </a:p>
          <a:p>
            <a:pPr marL="914400" lvl="1" indent="-457200">
              <a:buFont typeface="+mj-lt"/>
              <a:buAutoNum type="arabicPeriod"/>
            </a:pPr>
            <a:endParaRPr lang="en-AU" sz="2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1023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3999985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2762789" y="2907092"/>
            <a:ext cx="8552974" cy="1248135"/>
            <a:chOff x="2180556" y="4314274"/>
            <a:chExt cx="4559569" cy="1248135"/>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731412"/>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261124" y="3133638"/>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2916218" y="4535898"/>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
        <p:nvSpPr>
          <p:cNvPr id="64" name="TextBox 63">
            <a:extLst>
              <a:ext uri="{FF2B5EF4-FFF2-40B4-BE49-F238E27FC236}">
                <a16:creationId xmlns:a16="http://schemas.microsoft.com/office/drawing/2014/main" id="{4FFA081A-1267-C747-9575-1844B1EB356D}"/>
              </a:ext>
            </a:extLst>
          </p:cNvPr>
          <p:cNvSpPr txBox="1"/>
          <p:nvPr/>
        </p:nvSpPr>
        <p:spPr>
          <a:xfrm>
            <a:off x="2780418" y="4956564"/>
            <a:ext cx="7247346" cy="584775"/>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to predict opportunity success rates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Gain insights and determine the key drivers of successful opportunities</a:t>
            </a:r>
          </a:p>
        </p:txBody>
      </p:sp>
    </p:spTree>
    <p:extLst>
      <p:ext uri="{BB962C8B-B14F-4D97-AF65-F5344CB8AC3E}">
        <p14:creationId xmlns:p14="http://schemas.microsoft.com/office/powerpoint/2010/main" val="181003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831328" y="1444634"/>
            <a:ext cx="11065398" cy="830997"/>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What’s the best model to predict successful opportunities?</a:t>
            </a:r>
          </a:p>
          <a:p>
            <a:pPr marL="457200" indent="-457200">
              <a:buFont typeface="+mj-lt"/>
              <a:buAutoNum type="arabicPeriod"/>
            </a:pPr>
            <a:r>
              <a:rPr lang="en-AU" sz="2400" b="1" dirty="0">
                <a:solidFill>
                  <a:schemeClr val="tx1">
                    <a:lumMod val="75000"/>
                    <a:lumOff val="25000"/>
                  </a:schemeClr>
                </a:solidFill>
                <a:cs typeface="Arial" pitchFamily="34" charset="0"/>
              </a:rPr>
              <a:t>What are the key drivers for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2805916"/>
            <a:ext cx="4769254" cy="1846659"/>
          </a:xfrm>
          <a:prstGeom prst="rect">
            <a:avLst/>
          </a:prstGeom>
          <a:noFill/>
        </p:spPr>
        <p:txBody>
          <a:bodyPr wrap="none" rtlCol="0">
            <a:spAutoFit/>
          </a:bodyPr>
          <a:lstStyle/>
          <a:p>
            <a:r>
              <a:rPr lang="en-US" sz="1600" b="1" dirty="0"/>
              <a:t>Key challenges:</a:t>
            </a:r>
          </a:p>
          <a:p>
            <a:endParaRPr lang="en-US" sz="1600" dirty="0"/>
          </a:p>
          <a:p>
            <a:pPr marL="285750" indent="-285750">
              <a:buFont typeface="Arial" panose="020B0604020202020204" pitchFamily="34" charset="0"/>
              <a:buChar char="•"/>
            </a:pPr>
            <a:r>
              <a:rPr lang="en-US" sz="1600" dirty="0"/>
              <a:t>Dealing with many missing data (data cleaning)</a:t>
            </a:r>
          </a:p>
          <a:p>
            <a:pPr marL="285750" indent="-285750">
              <a:buFont typeface="Arial" panose="020B0604020202020204" pitchFamily="34" charset="0"/>
              <a:buChar char="•"/>
            </a:pPr>
            <a:r>
              <a:rPr lang="en-US" sz="1600" dirty="0"/>
              <a:t>Feature selection &amp; transformation</a:t>
            </a:r>
          </a:p>
          <a:p>
            <a:pPr marL="285750" indent="-285750">
              <a:buFont typeface="Arial" panose="020B0604020202020204" pitchFamily="34" charset="0"/>
              <a:buChar char="•"/>
            </a:pPr>
            <a:r>
              <a:rPr lang="en-US" sz="1600" dirty="0"/>
              <a:t>Imbalanced datasets</a:t>
            </a:r>
          </a:p>
          <a:p>
            <a:pPr marL="285750" indent="-285750">
              <a:buFont typeface="Arial" panose="020B0604020202020204" pitchFamily="34" charset="0"/>
              <a:buChar char="•"/>
            </a:pPr>
            <a:r>
              <a:rPr lang="en-US" sz="1600" dirty="0"/>
              <a:t>Other small data problems</a:t>
            </a:r>
          </a:p>
          <a:p>
            <a:pPr marL="285750" indent="-285750">
              <a:buFont typeface="Arial" panose="020B0604020202020204" pitchFamily="34" charset="0"/>
              <a:buChar char="•"/>
            </a:pPr>
            <a:r>
              <a:rPr lang="en-US" sz="1600"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2803217"/>
            <a:ext cx="3555665" cy="1354217"/>
          </a:xfrm>
          <a:prstGeom prst="rect">
            <a:avLst/>
          </a:prstGeom>
          <a:noFill/>
        </p:spPr>
        <p:txBody>
          <a:bodyPr wrap="square" rtlCol="0">
            <a:spAutoFit/>
          </a:bodyPr>
          <a:lstStyle/>
          <a:p>
            <a:r>
              <a:rPr lang="en-US" sz="1600" b="1" dirty="0"/>
              <a:t>Things we cannot control:</a:t>
            </a:r>
          </a:p>
          <a:p>
            <a:endParaRPr lang="en-US" sz="1600" dirty="0"/>
          </a:p>
          <a:p>
            <a:pPr marL="285750" indent="-285750">
              <a:buFont typeface="Arial" panose="020B0604020202020204" pitchFamily="34" charset="0"/>
              <a:buChar char="•"/>
            </a:pPr>
            <a:r>
              <a:rPr lang="en-US" sz="1600" dirty="0"/>
              <a:t>Integrity of the data</a:t>
            </a:r>
          </a:p>
          <a:p>
            <a:pPr marL="285750" indent="-285750">
              <a:buFont typeface="Arial" panose="020B0604020202020204" pitchFamily="34" charset="0"/>
              <a:buChar char="•"/>
            </a:pPr>
            <a:r>
              <a:rPr lang="en-US" sz="1600" dirty="0"/>
              <a:t>Lots of missing data entries</a:t>
            </a:r>
          </a:p>
          <a:p>
            <a:endParaRPr lang="en-US" sz="1600"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10" name="Group 9">
            <a:extLst>
              <a:ext uri="{FF2B5EF4-FFF2-40B4-BE49-F238E27FC236}">
                <a16:creationId xmlns:a16="http://schemas.microsoft.com/office/drawing/2014/main" id="{4B2F3B5F-56DA-2848-9D47-EB3076D58074}"/>
              </a:ext>
            </a:extLst>
          </p:cNvPr>
          <p:cNvGrpSpPr/>
          <p:nvPr/>
        </p:nvGrpSpPr>
        <p:grpSpPr>
          <a:xfrm>
            <a:off x="2813995" y="5010445"/>
            <a:ext cx="7436430" cy="1654272"/>
            <a:chOff x="2651445" y="5143338"/>
            <a:chExt cx="6856394" cy="1525240"/>
          </a:xfrm>
        </p:grpSpPr>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40418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DFAE27C-C45F-FB43-9368-13490FD3866E}"/>
              </a:ext>
            </a:extLst>
          </p:cNvPr>
          <p:cNvPicPr>
            <a:picLocks noChangeAspect="1"/>
          </p:cNvPicPr>
          <p:nvPr/>
        </p:nvPicPr>
        <p:blipFill rotWithShape="1">
          <a:blip r:embed="rId2">
            <a:extLst>
              <a:ext uri="{28A0092B-C50C-407E-A947-70E740481C1C}">
                <a14:useLocalDpi xmlns:a14="http://schemas.microsoft.com/office/drawing/2010/main" val="0"/>
              </a:ext>
            </a:extLst>
          </a:blip>
          <a:srcRect r="-1" b="21153"/>
          <a:stretch/>
        </p:blipFill>
        <p:spPr>
          <a:xfrm>
            <a:off x="0" y="1062717"/>
            <a:ext cx="6621463" cy="3524250"/>
          </a:xfrm>
          <a:prstGeom prst="rect">
            <a:avLst/>
          </a:prstGeom>
        </p:spPr>
      </p:pic>
      <p:sp>
        <p:nvSpPr>
          <p:cNvPr id="5" name="Text Box 9">
            <a:extLst>
              <a:ext uri="{FF2B5EF4-FFF2-40B4-BE49-F238E27FC236}">
                <a16:creationId xmlns:a16="http://schemas.microsoft.com/office/drawing/2014/main" id="{7BCDECAE-837F-6A4C-BE4F-BB0D570A984A}"/>
              </a:ext>
            </a:extLst>
          </p:cNvPr>
          <p:cNvSpPr txBox="1"/>
          <p:nvPr/>
        </p:nvSpPr>
        <p:spPr>
          <a:xfrm>
            <a:off x="5813106" y="2723364"/>
            <a:ext cx="2770414" cy="532710"/>
          </a:xfrm>
          <a:prstGeom prst="rect">
            <a:avLst/>
          </a:prstGeom>
          <a:solidFill>
            <a:schemeClr val="bg1"/>
          </a:solid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6" name="Rectangle 5">
            <a:extLst>
              <a:ext uri="{FF2B5EF4-FFF2-40B4-BE49-F238E27FC236}">
                <a16:creationId xmlns:a16="http://schemas.microsoft.com/office/drawing/2014/main" id="{5A430ADA-8ECB-EE49-A34C-4155302DEE03}"/>
              </a:ext>
            </a:extLst>
          </p:cNvPr>
          <p:cNvSpPr/>
          <p:nvPr/>
        </p:nvSpPr>
        <p:spPr>
          <a:xfrm>
            <a:off x="6644089" y="3133616"/>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7" name="Rectangle 6">
            <a:extLst>
              <a:ext uri="{FF2B5EF4-FFF2-40B4-BE49-F238E27FC236}">
                <a16:creationId xmlns:a16="http://schemas.microsoft.com/office/drawing/2014/main" id="{3803B27F-6495-B84C-B423-B10E089F2829}"/>
              </a:ext>
            </a:extLst>
          </p:cNvPr>
          <p:cNvSpPr/>
          <p:nvPr/>
        </p:nvSpPr>
        <p:spPr>
          <a:xfrm>
            <a:off x="8640892" y="2882001"/>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8" name="Right Arrow 7">
            <a:extLst>
              <a:ext uri="{FF2B5EF4-FFF2-40B4-BE49-F238E27FC236}">
                <a16:creationId xmlns:a16="http://schemas.microsoft.com/office/drawing/2014/main" id="{2933A469-FEB5-ED4D-A7D0-047CC6241822}"/>
              </a:ext>
            </a:extLst>
          </p:cNvPr>
          <p:cNvSpPr/>
          <p:nvPr/>
        </p:nvSpPr>
        <p:spPr>
          <a:xfrm>
            <a:off x="8119758" y="2892423"/>
            <a:ext cx="371096" cy="41214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lumMod val="75000"/>
                  <a:lumOff val="25000"/>
                </a:schemeClr>
              </a:solidFill>
            </a:endParaRPr>
          </a:p>
        </p:txBody>
      </p:sp>
      <p:sp>
        <p:nvSpPr>
          <p:cNvPr id="9" name="Rectangle 8">
            <a:extLst>
              <a:ext uri="{FF2B5EF4-FFF2-40B4-BE49-F238E27FC236}">
                <a16:creationId xmlns:a16="http://schemas.microsoft.com/office/drawing/2014/main" id="{42265E5B-692C-014E-8CBF-259D05425922}"/>
              </a:ext>
            </a:extLst>
          </p:cNvPr>
          <p:cNvSpPr/>
          <p:nvPr/>
        </p:nvSpPr>
        <p:spPr>
          <a:xfrm>
            <a:off x="8608872" y="316373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0" name="Right Arrow 9">
            <a:extLst>
              <a:ext uri="{FF2B5EF4-FFF2-40B4-BE49-F238E27FC236}">
                <a16:creationId xmlns:a16="http://schemas.microsoft.com/office/drawing/2014/main" id="{C876764B-EFE3-714B-A5EB-096E5D20A7F9}"/>
              </a:ext>
            </a:extLst>
          </p:cNvPr>
          <p:cNvSpPr/>
          <p:nvPr/>
        </p:nvSpPr>
        <p:spPr>
          <a:xfrm>
            <a:off x="8087738" y="3346939"/>
            <a:ext cx="387068" cy="35579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26BCE460-F872-3C41-A8D7-4AE2F8AC03B0}"/>
              </a:ext>
            </a:extLst>
          </p:cNvPr>
          <p:cNvSpPr/>
          <p:nvPr/>
        </p:nvSpPr>
        <p:spPr>
          <a:xfrm>
            <a:off x="6250901" y="3764689"/>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2" name="TextBox 11">
            <a:extLst>
              <a:ext uri="{FF2B5EF4-FFF2-40B4-BE49-F238E27FC236}">
                <a16:creationId xmlns:a16="http://schemas.microsoft.com/office/drawing/2014/main" id="{CC304424-B6D9-6542-9905-17A3D7BD69DA}"/>
              </a:ext>
            </a:extLst>
          </p:cNvPr>
          <p:cNvSpPr txBox="1"/>
          <p:nvPr/>
        </p:nvSpPr>
        <p:spPr>
          <a:xfrm>
            <a:off x="310406" y="1192703"/>
            <a:ext cx="3386322"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most clients from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4" name="Text Placeholder 13">
            <a:extLst>
              <a:ext uri="{FF2B5EF4-FFF2-40B4-BE49-F238E27FC236}">
                <a16:creationId xmlns:a16="http://schemas.microsoft.com/office/drawing/2014/main" id="{7BECF533-01AF-5443-B151-D1A4699C09E0}"/>
              </a:ext>
            </a:extLst>
          </p:cNvPr>
          <p:cNvSpPr txBox="1">
            <a:spLocks noGrp="1"/>
          </p:cNvSpPr>
          <p:nvPr>
            <p:ph type="body" sz="quarter" idx="10"/>
          </p:nvPr>
        </p:nvSpPr>
        <p:spPr>
          <a:xfrm>
            <a:off x="86782" y="83681"/>
            <a:ext cx="11573197" cy="840230"/>
          </a:xfrm>
          <a:prstGeom prst="rect">
            <a:avLst/>
          </a:prstGeom>
          <a:noFill/>
        </p:spPr>
        <p:txBody>
          <a:bodyPr wrap="square" rtlCol="0" anchor="ctr">
            <a:spAutoFit/>
          </a:bodyPr>
          <a:lstStyle/>
          <a:p>
            <a:r>
              <a:rPr lang="en-US" dirty="0">
                <a:solidFill>
                  <a:schemeClr val="tx1">
                    <a:lumMod val="75000"/>
                    <a:lumOff val="25000"/>
                  </a:schemeClr>
                </a:solidFill>
              </a:rPr>
              <a:t>The Research Data</a:t>
            </a:r>
          </a:p>
        </p:txBody>
      </p:sp>
      <p:pic>
        <p:nvPicPr>
          <p:cNvPr id="16" name="Picture 15" descr="Chart, funnel chart&#10;&#10;Description automatically generated">
            <a:extLst>
              <a:ext uri="{FF2B5EF4-FFF2-40B4-BE49-F238E27FC236}">
                <a16:creationId xmlns:a16="http://schemas.microsoft.com/office/drawing/2014/main" id="{3A84E3EE-1F92-9549-8312-F95655C8867B}"/>
              </a:ext>
            </a:extLst>
          </p:cNvPr>
          <p:cNvPicPr>
            <a:picLocks noChangeAspect="1"/>
          </p:cNvPicPr>
          <p:nvPr/>
        </p:nvPicPr>
        <p:blipFill rotWithShape="1">
          <a:blip r:embed="rId3">
            <a:extLst>
              <a:ext uri="{28A0092B-C50C-407E-A947-70E740481C1C}">
                <a14:useLocalDpi xmlns:a14="http://schemas.microsoft.com/office/drawing/2010/main" val="0"/>
              </a:ext>
            </a:extLst>
          </a:blip>
          <a:srcRect l="16910" t="1106" r="8445" b="11121"/>
          <a:stretch/>
        </p:blipFill>
        <p:spPr>
          <a:xfrm>
            <a:off x="86782" y="4990149"/>
            <a:ext cx="8921932" cy="1721486"/>
          </a:xfrm>
          <a:prstGeom prst="rect">
            <a:avLst/>
          </a:prstGeom>
        </p:spPr>
      </p:pic>
      <p:pic>
        <p:nvPicPr>
          <p:cNvPr id="18" name="Graphic 17" descr="Smiling face outline">
            <a:extLst>
              <a:ext uri="{FF2B5EF4-FFF2-40B4-BE49-F238E27FC236}">
                <a16:creationId xmlns:a16="http://schemas.microsoft.com/office/drawing/2014/main" id="{5DBEE2AA-8579-A54F-B0FA-D2EA8273A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064" y="6053891"/>
            <a:ext cx="363603" cy="363603"/>
          </a:xfrm>
          <a:prstGeom prst="rect">
            <a:avLst/>
          </a:prstGeom>
        </p:spPr>
      </p:pic>
    </p:spTree>
    <p:extLst>
      <p:ext uri="{BB962C8B-B14F-4D97-AF65-F5344CB8AC3E}">
        <p14:creationId xmlns:p14="http://schemas.microsoft.com/office/powerpoint/2010/main" val="397746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9" grpId="0"/>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84239F4-63E3-B848-9351-1BB20DDB5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717" y="0"/>
            <a:ext cx="7830934" cy="6858000"/>
          </a:xfrm>
          <a:prstGeom prst="rect">
            <a:avLst/>
          </a:prstGeom>
        </p:spPr>
      </p:pic>
      <p:sp>
        <p:nvSpPr>
          <p:cNvPr id="5" name="Rectangle 4">
            <a:extLst>
              <a:ext uri="{FF2B5EF4-FFF2-40B4-BE49-F238E27FC236}">
                <a16:creationId xmlns:a16="http://schemas.microsoft.com/office/drawing/2014/main" id="{00FFFC87-DC7C-6B43-85FC-1A8B58033C67}"/>
              </a:ext>
            </a:extLst>
          </p:cNvPr>
          <p:cNvSpPr/>
          <p:nvPr/>
        </p:nvSpPr>
        <p:spPr>
          <a:xfrm>
            <a:off x="184393" y="163204"/>
            <a:ext cx="1710725" cy="646331"/>
          </a:xfrm>
          <a:prstGeom prst="rect">
            <a:avLst/>
          </a:prstGeom>
        </p:spPr>
        <p:txBody>
          <a:bodyPr wrap="none">
            <a:spAutoFit/>
          </a:bodyPr>
          <a:lstStyle/>
          <a:p>
            <a:r>
              <a:rPr lang="en-US" b="1" dirty="0"/>
              <a:t>Opportunity </a:t>
            </a:r>
          </a:p>
          <a:p>
            <a:r>
              <a:rPr lang="en-US" b="1" dirty="0"/>
              <a:t>Closed Month</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959E-3C72-D84B-AE24-70D71E1EAEB6}"/>
              </a:ext>
            </a:extLst>
          </p:cNvPr>
          <p:cNvSpPr txBox="1"/>
          <p:nvPr/>
        </p:nvSpPr>
        <p:spPr>
          <a:xfrm>
            <a:off x="615213" y="1636813"/>
            <a:ext cx="2065502" cy="646331"/>
          </a:xfrm>
          <a:prstGeom prst="rect">
            <a:avLst/>
          </a:prstGeom>
          <a:noFill/>
        </p:spPr>
        <p:txBody>
          <a:bodyPr wrap="none" rtlCol="0">
            <a:spAutoFit/>
          </a:bodyPr>
          <a:lstStyle/>
          <a:p>
            <a:r>
              <a:rPr lang="en-US" b="1" dirty="0"/>
              <a:t>Business Types: </a:t>
            </a:r>
          </a:p>
          <a:p>
            <a:r>
              <a:rPr lang="en-US" dirty="0"/>
              <a:t> </a:t>
            </a:r>
            <a:r>
              <a:rPr lang="en-US" sz="1100" dirty="0"/>
              <a:t>AVG:35%</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5458099" y="3525453"/>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5482939" y="3636333"/>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pic>
        <p:nvPicPr>
          <p:cNvPr id="8" name="Picture 7" descr="Chart&#10;&#10;Description automatically generated">
            <a:extLst>
              <a:ext uri="{FF2B5EF4-FFF2-40B4-BE49-F238E27FC236}">
                <a16:creationId xmlns:a16="http://schemas.microsoft.com/office/drawing/2014/main" id="{C0B1A8B4-936D-9D4A-BA74-72F5D7A87BF5}"/>
              </a:ext>
            </a:extLst>
          </p:cNvPr>
          <p:cNvPicPr>
            <a:picLocks noChangeAspect="1"/>
          </p:cNvPicPr>
          <p:nvPr/>
        </p:nvPicPr>
        <p:blipFill rotWithShape="1">
          <a:blip r:embed="rId13">
            <a:extLst>
              <a:ext uri="{28A0092B-C50C-407E-A947-70E740481C1C}">
                <a14:useLocalDpi xmlns:a14="http://schemas.microsoft.com/office/drawing/2010/main" val="0"/>
              </a:ext>
            </a:extLst>
          </a:blip>
          <a:srcRect r="16430"/>
          <a:stretch/>
        </p:blipFill>
        <p:spPr>
          <a:xfrm>
            <a:off x="472378" y="3184071"/>
            <a:ext cx="9618680" cy="3021979"/>
          </a:xfrm>
          <a:prstGeom prst="rect">
            <a:avLst/>
          </a:prstGeom>
        </p:spPr>
      </p:pic>
      <p:sp>
        <p:nvSpPr>
          <p:cNvPr id="5" name="TextBox 4">
            <a:extLst>
              <a:ext uri="{FF2B5EF4-FFF2-40B4-BE49-F238E27FC236}">
                <a16:creationId xmlns:a16="http://schemas.microsoft.com/office/drawing/2014/main" id="{18921C0D-B6AD-A644-841D-F2BCFD364C99}"/>
              </a:ext>
            </a:extLst>
          </p:cNvPr>
          <p:cNvSpPr txBox="1"/>
          <p:nvPr/>
        </p:nvSpPr>
        <p:spPr>
          <a:xfrm>
            <a:off x="7939247" y="2930155"/>
            <a:ext cx="1085554" cy="253916"/>
          </a:xfrm>
          <a:prstGeom prst="rect">
            <a:avLst/>
          </a:prstGeom>
          <a:noFill/>
        </p:spPr>
        <p:txBody>
          <a:bodyPr wrap="none" rtlCol="0">
            <a:spAutoFit/>
          </a:bodyPr>
          <a:lstStyle/>
          <a:p>
            <a:r>
              <a:rPr lang="en-US" sz="1050" dirty="0">
                <a:solidFill>
                  <a:schemeClr val="accent6">
                    <a:lumMod val="50000"/>
                  </a:schemeClr>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5684499" y="3468398"/>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41722" y="4275944"/>
            <a:ext cx="1085554" cy="253916"/>
          </a:xfrm>
          <a:prstGeom prst="rect">
            <a:avLst/>
          </a:prstGeom>
        </p:spPr>
        <p:txBody>
          <a:bodyPr wrap="none">
            <a:spAutoFit/>
          </a:bodyPr>
          <a:lstStyle/>
          <a:p>
            <a:r>
              <a:rPr lang="en-US" sz="1050" dirty="0">
                <a:solidFill>
                  <a:schemeClr val="accent6">
                    <a:lumMod val="50000"/>
                  </a:schemeClr>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3521519" y="5576742"/>
            <a:ext cx="1085554" cy="253916"/>
          </a:xfrm>
          <a:prstGeom prst="rect">
            <a:avLst/>
          </a:prstGeom>
        </p:spPr>
        <p:txBody>
          <a:bodyPr wrap="none">
            <a:spAutoFit/>
          </a:bodyPr>
          <a:lstStyle/>
          <a:p>
            <a:r>
              <a:rPr lang="en-US" sz="1050" dirty="0">
                <a:solidFill>
                  <a:schemeClr val="accent6">
                    <a:lumMod val="50000"/>
                  </a:schemeClr>
                </a:solidFill>
              </a:rPr>
              <a:t>50% converted</a:t>
            </a:r>
          </a:p>
        </p:txBody>
      </p:sp>
      <p:pic>
        <p:nvPicPr>
          <p:cNvPr id="18" name="Graphic 17" descr="Smiling face outline">
            <a:extLst>
              <a:ext uri="{FF2B5EF4-FFF2-40B4-BE49-F238E27FC236}">
                <a16:creationId xmlns:a16="http://schemas.microsoft.com/office/drawing/2014/main" id="{B2487111-1AB7-094F-85C2-AB7BED31F9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0" y="3084618"/>
            <a:ext cx="410142" cy="410142"/>
          </a:xfrm>
          <a:prstGeom prst="rect">
            <a:avLst/>
          </a:prstGeom>
        </p:spPr>
      </p:pic>
      <p:pic>
        <p:nvPicPr>
          <p:cNvPr id="28" name="Graphic 27" descr="Smiling face outline">
            <a:extLst>
              <a:ext uri="{FF2B5EF4-FFF2-40B4-BE49-F238E27FC236}">
                <a16:creationId xmlns:a16="http://schemas.microsoft.com/office/drawing/2014/main" id="{D3F68DD5-F11F-4540-BBDF-77CDA13794E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60514" y="4180460"/>
            <a:ext cx="364357" cy="364357"/>
          </a:xfrm>
          <a:prstGeom prst="rect">
            <a:avLst/>
          </a:prstGeom>
        </p:spPr>
      </p:pic>
      <p:pic>
        <p:nvPicPr>
          <p:cNvPr id="32" name="Graphic 31" descr="Smiling face outline">
            <a:extLst>
              <a:ext uri="{FF2B5EF4-FFF2-40B4-BE49-F238E27FC236}">
                <a16:creationId xmlns:a16="http://schemas.microsoft.com/office/drawing/2014/main" id="{A4837723-35B7-7947-A821-7C5A1E9355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5071" y="5498629"/>
            <a:ext cx="410142" cy="410142"/>
          </a:xfrm>
          <a:prstGeom prst="rect">
            <a:avLst/>
          </a:prstGeom>
        </p:spPr>
      </p:pic>
      <p:pic>
        <p:nvPicPr>
          <p:cNvPr id="21" name="Graphic 20" descr="Sad face outline">
            <a:extLst>
              <a:ext uri="{FF2B5EF4-FFF2-40B4-BE49-F238E27FC236}">
                <a16:creationId xmlns:a16="http://schemas.microsoft.com/office/drawing/2014/main" id="{EB238B1E-8593-2542-B454-8427A917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1328" y="3438582"/>
            <a:ext cx="395501" cy="395501"/>
          </a:xfrm>
          <a:prstGeom prst="rect">
            <a:avLst/>
          </a:prstGeom>
        </p:spPr>
      </p:pic>
      <p:pic>
        <p:nvPicPr>
          <p:cNvPr id="20" name="Picture 19" descr="Chart&#10;&#10;Description automatically generated">
            <a:extLst>
              <a:ext uri="{FF2B5EF4-FFF2-40B4-BE49-F238E27FC236}">
                <a16:creationId xmlns:a16="http://schemas.microsoft.com/office/drawing/2014/main" id="{80BE23F9-1ACC-F84C-BCCF-5B565814592F}"/>
              </a:ext>
            </a:extLst>
          </p:cNvPr>
          <p:cNvPicPr>
            <a:picLocks noChangeAspect="1"/>
          </p:cNvPicPr>
          <p:nvPr/>
        </p:nvPicPr>
        <p:blipFill rotWithShape="1">
          <a:blip r:embed="rId13">
            <a:extLst>
              <a:ext uri="{28A0092B-C50C-407E-A947-70E740481C1C}">
                <a14:useLocalDpi xmlns:a14="http://schemas.microsoft.com/office/drawing/2010/main" val="0"/>
              </a:ext>
            </a:extLst>
          </a:blip>
          <a:srcRect l="82469" b="67855"/>
          <a:stretch/>
        </p:blipFill>
        <p:spPr>
          <a:xfrm>
            <a:off x="3196907" y="1959978"/>
            <a:ext cx="2017812" cy="971428"/>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C82CEC-0FA6-F44E-A64D-D0295813C370}"/>
              </a:ext>
            </a:extLst>
          </p:cNvPr>
          <p:cNvSpPr/>
          <p:nvPr/>
        </p:nvSpPr>
        <p:spPr>
          <a:xfrm>
            <a:off x="175098" y="265358"/>
            <a:ext cx="6096000" cy="646331"/>
          </a:xfrm>
          <a:prstGeom prst="rect">
            <a:avLst/>
          </a:prstGeom>
        </p:spPr>
        <p:txBody>
          <a:bodyPr>
            <a:spAutoFit/>
          </a:bodyPr>
          <a:lstStyle/>
          <a:p>
            <a:r>
              <a:rPr lang="en-US" b="1" dirty="0"/>
              <a:t>Industry: </a:t>
            </a:r>
          </a:p>
          <a:p>
            <a:r>
              <a:rPr lang="en-US" dirty="0"/>
              <a:t> </a:t>
            </a:r>
            <a:r>
              <a:rPr lang="en-US" sz="1100" dirty="0"/>
              <a:t>AVG: 29%</a:t>
            </a:r>
          </a:p>
        </p:txBody>
      </p:sp>
      <p:pic>
        <p:nvPicPr>
          <p:cNvPr id="4" name="Picture 3" descr="Chart, waterfall chart&#10;&#10;Description automatically generated">
            <a:extLst>
              <a:ext uri="{FF2B5EF4-FFF2-40B4-BE49-F238E27FC236}">
                <a16:creationId xmlns:a16="http://schemas.microsoft.com/office/drawing/2014/main" id="{1C16F75D-E01E-9743-9973-FF734D91EC9F}"/>
              </a:ext>
            </a:extLst>
          </p:cNvPr>
          <p:cNvPicPr>
            <a:picLocks noChangeAspect="1"/>
          </p:cNvPicPr>
          <p:nvPr/>
        </p:nvPicPr>
        <p:blipFill rotWithShape="1">
          <a:blip r:embed="rId2">
            <a:extLst>
              <a:ext uri="{28A0092B-C50C-407E-A947-70E740481C1C}">
                <a14:useLocalDpi xmlns:a14="http://schemas.microsoft.com/office/drawing/2010/main" val="0"/>
              </a:ext>
            </a:extLst>
          </a:blip>
          <a:srcRect r="18390"/>
          <a:stretch/>
        </p:blipFill>
        <p:spPr>
          <a:xfrm>
            <a:off x="646331" y="911689"/>
            <a:ext cx="8954869" cy="5822950"/>
          </a:xfrm>
          <a:prstGeom prst="rect">
            <a:avLst/>
          </a:prstGeom>
        </p:spPr>
      </p:pic>
      <p:sp>
        <p:nvSpPr>
          <p:cNvPr id="8" name="Rectangle 7">
            <a:extLst>
              <a:ext uri="{FF2B5EF4-FFF2-40B4-BE49-F238E27FC236}">
                <a16:creationId xmlns:a16="http://schemas.microsoft.com/office/drawing/2014/main" id="{192AF269-35B3-3A41-9A14-D8F6ED07A636}"/>
              </a:ext>
            </a:extLst>
          </p:cNvPr>
          <p:cNvSpPr/>
          <p:nvPr/>
        </p:nvSpPr>
        <p:spPr>
          <a:xfrm>
            <a:off x="7859560" y="679696"/>
            <a:ext cx="1085554" cy="253916"/>
          </a:xfrm>
          <a:prstGeom prst="rect">
            <a:avLst/>
          </a:prstGeom>
        </p:spPr>
        <p:txBody>
          <a:bodyPr wrap="square">
            <a:spAutoFit/>
          </a:bodyPr>
          <a:lstStyle/>
          <a:p>
            <a:r>
              <a:rPr lang="en-US" sz="1050" dirty="0">
                <a:solidFill>
                  <a:schemeClr val="accent6">
                    <a:lumMod val="50000"/>
                  </a:schemeClr>
                </a:solidFill>
              </a:rPr>
              <a:t>43% converted</a:t>
            </a:r>
          </a:p>
        </p:txBody>
      </p:sp>
      <p:sp>
        <p:nvSpPr>
          <p:cNvPr id="9" name="Rectangle 8">
            <a:extLst>
              <a:ext uri="{FF2B5EF4-FFF2-40B4-BE49-F238E27FC236}">
                <a16:creationId xmlns:a16="http://schemas.microsoft.com/office/drawing/2014/main" id="{CCDFAC7C-C165-3743-8E9D-CD905FE23696}"/>
              </a:ext>
            </a:extLst>
          </p:cNvPr>
          <p:cNvSpPr/>
          <p:nvPr/>
        </p:nvSpPr>
        <p:spPr>
          <a:xfrm>
            <a:off x="4268880" y="1765407"/>
            <a:ext cx="1085554" cy="253916"/>
          </a:xfrm>
          <a:prstGeom prst="rect">
            <a:avLst/>
          </a:prstGeom>
        </p:spPr>
        <p:txBody>
          <a:bodyPr wrap="square">
            <a:spAutoFit/>
          </a:bodyPr>
          <a:lstStyle/>
          <a:p>
            <a:r>
              <a:rPr lang="en-US" sz="1050" dirty="0">
                <a:solidFill>
                  <a:schemeClr val="accent6">
                    <a:lumMod val="50000"/>
                  </a:schemeClr>
                </a:solidFill>
              </a:rPr>
              <a:t>53% converted</a:t>
            </a:r>
          </a:p>
        </p:txBody>
      </p:sp>
      <p:sp>
        <p:nvSpPr>
          <p:cNvPr id="10" name="Rectangle 9">
            <a:extLst>
              <a:ext uri="{FF2B5EF4-FFF2-40B4-BE49-F238E27FC236}">
                <a16:creationId xmlns:a16="http://schemas.microsoft.com/office/drawing/2014/main" id="{9DBD64C0-00B2-AD44-8DDD-2D5ABDE0C59E}"/>
              </a:ext>
            </a:extLst>
          </p:cNvPr>
          <p:cNvSpPr/>
          <p:nvPr/>
        </p:nvSpPr>
        <p:spPr>
          <a:xfrm>
            <a:off x="3946580" y="2334669"/>
            <a:ext cx="1267169" cy="253916"/>
          </a:xfrm>
          <a:prstGeom prst="rect">
            <a:avLst/>
          </a:prstGeom>
        </p:spPr>
        <p:txBody>
          <a:bodyPr wrap="square">
            <a:spAutoFit/>
          </a:bodyPr>
          <a:lstStyle/>
          <a:p>
            <a:r>
              <a:rPr lang="en-US" sz="1050" dirty="0"/>
              <a:t>18% converted</a:t>
            </a:r>
          </a:p>
        </p:txBody>
      </p:sp>
      <p:pic>
        <p:nvPicPr>
          <p:cNvPr id="11" name="Graphic 10" descr="Smiling face outline">
            <a:extLst>
              <a:ext uri="{FF2B5EF4-FFF2-40B4-BE49-F238E27FC236}">
                <a16:creationId xmlns:a16="http://schemas.microsoft.com/office/drawing/2014/main" id="{F1800A60-EA69-6143-AC93-28744F1C82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806654"/>
            <a:ext cx="410142" cy="410142"/>
          </a:xfrm>
          <a:prstGeom prst="rect">
            <a:avLst/>
          </a:prstGeom>
        </p:spPr>
      </p:pic>
      <p:pic>
        <p:nvPicPr>
          <p:cNvPr id="12" name="Graphic 11" descr="Smiling face outline">
            <a:extLst>
              <a:ext uri="{FF2B5EF4-FFF2-40B4-BE49-F238E27FC236}">
                <a16:creationId xmlns:a16="http://schemas.microsoft.com/office/drawing/2014/main" id="{C7C11CB1-9A77-CD49-A174-70B081A8D3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9010" y="1716773"/>
            <a:ext cx="410142" cy="410142"/>
          </a:xfrm>
          <a:prstGeom prst="rect">
            <a:avLst/>
          </a:prstGeom>
        </p:spPr>
      </p:pic>
      <p:pic>
        <p:nvPicPr>
          <p:cNvPr id="13" name="Graphic 12" descr="Sad face outline">
            <a:extLst>
              <a:ext uri="{FF2B5EF4-FFF2-40B4-BE49-F238E27FC236}">
                <a16:creationId xmlns:a16="http://schemas.microsoft.com/office/drawing/2014/main" id="{37D6F55F-A8E6-8E45-A19A-9BC9605769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830" y="2193084"/>
            <a:ext cx="395501" cy="395501"/>
          </a:xfrm>
          <a:prstGeom prst="rect">
            <a:avLst/>
          </a:prstGeom>
        </p:spPr>
      </p:pic>
      <p:pic>
        <p:nvPicPr>
          <p:cNvPr id="14" name="Picture 13" descr="Chart&#10;&#10;Description automatically generated">
            <a:extLst>
              <a:ext uri="{FF2B5EF4-FFF2-40B4-BE49-F238E27FC236}">
                <a16:creationId xmlns:a16="http://schemas.microsoft.com/office/drawing/2014/main" id="{C214B1C6-A63C-F24F-8F2B-15FA72030257}"/>
              </a:ext>
            </a:extLst>
          </p:cNvPr>
          <p:cNvPicPr>
            <a:picLocks noChangeAspect="1"/>
          </p:cNvPicPr>
          <p:nvPr/>
        </p:nvPicPr>
        <p:blipFill rotWithShape="1">
          <a:blip r:embed="rId7">
            <a:extLst>
              <a:ext uri="{28A0092B-C50C-407E-A947-70E740481C1C}">
                <a14:useLocalDpi xmlns:a14="http://schemas.microsoft.com/office/drawing/2010/main" val="0"/>
              </a:ext>
            </a:extLst>
          </a:blip>
          <a:srcRect l="82469" b="67855"/>
          <a:stretch/>
        </p:blipFill>
        <p:spPr>
          <a:xfrm>
            <a:off x="8402337" y="2943286"/>
            <a:ext cx="2017812" cy="971428"/>
          </a:xfrm>
          <a:prstGeom prst="rect">
            <a:avLst/>
          </a:prstGeom>
        </p:spPr>
      </p:pic>
    </p:spTree>
    <p:extLst>
      <p:ext uri="{BB962C8B-B14F-4D97-AF65-F5344CB8AC3E}">
        <p14:creationId xmlns:p14="http://schemas.microsoft.com/office/powerpoint/2010/main" val="191335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solidFill>
                  <a:schemeClr val="tx1">
                    <a:lumMod val="75000"/>
                    <a:lumOff val="25000"/>
                  </a:schemeClr>
                </a:solidFill>
              </a:rPr>
              <a:t>Features</a:t>
            </a:r>
            <a:r>
              <a:rPr lang="en-US" dirty="0"/>
              <a:t>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26" y="288540"/>
            <a:ext cx="765102" cy="76510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243020" y="5519519"/>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 + cross-features</a:t>
            </a:r>
          </a:p>
        </p:txBody>
      </p:sp>
      <p:sp>
        <p:nvSpPr>
          <p:cNvPr id="5" name="TextBox 4">
            <a:extLst>
              <a:ext uri="{FF2B5EF4-FFF2-40B4-BE49-F238E27FC236}">
                <a16:creationId xmlns:a16="http://schemas.microsoft.com/office/drawing/2014/main" id="{76524E86-ECEF-DB45-B272-9C15DA3C6A3B}"/>
              </a:ext>
            </a:extLst>
          </p:cNvPr>
          <p:cNvSpPr txBox="1"/>
          <p:nvPr/>
        </p:nvSpPr>
        <p:spPr>
          <a:xfrm>
            <a:off x="323529" y="2130610"/>
            <a:ext cx="10502314" cy="800219"/>
          </a:xfrm>
          <a:prstGeom prst="rect">
            <a:avLst/>
          </a:prstGeom>
          <a:noFill/>
        </p:spPr>
        <p:txBody>
          <a:bodyPr wrap="square" rtlCol="0">
            <a:spAutoFit/>
          </a:bodyPr>
          <a:lstStyle/>
          <a:p>
            <a:r>
              <a:rPr lang="en-US" b="1" dirty="0">
                <a:solidFill>
                  <a:schemeClr val="accent1">
                    <a:lumMod val="75000"/>
                  </a:schemeClr>
                </a:solidFill>
              </a:rPr>
              <a:t>Base Features</a:t>
            </a:r>
            <a:r>
              <a:rPr lang="en-US" sz="1700" b="1" dirty="0">
                <a:solidFill>
                  <a:schemeClr val="accent1">
                    <a:lumMod val="75000"/>
                  </a:schemeClr>
                </a:solidFill>
              </a:rPr>
              <a:t>:</a:t>
            </a:r>
            <a:r>
              <a:rPr lang="en-US" sz="1700" dirty="0"/>
              <a:t>  </a:t>
            </a:r>
            <a:r>
              <a:rPr lang="en-AU" sz="1400" dirty="0" err="1"/>
              <a:t>Business_Type</a:t>
            </a:r>
            <a:r>
              <a:rPr lang="en-AU" sz="1400" dirty="0"/>
              <a:t>, Industry, </a:t>
            </a:r>
            <a:r>
              <a:rPr lang="en-AU" sz="1400" dirty="0" err="1"/>
              <a:t>Industry_Sub_Type</a:t>
            </a:r>
            <a:r>
              <a:rPr lang="en-AU" sz="1400" dirty="0"/>
              <a:t>, </a:t>
            </a:r>
            <a:r>
              <a:rPr lang="en-AU" sz="1400" dirty="0" err="1"/>
              <a:t>Is_External</a:t>
            </a:r>
            <a:r>
              <a:rPr lang="en-AU" sz="1400" dirty="0"/>
              <a:t>, </a:t>
            </a:r>
            <a:r>
              <a:rPr lang="en-AU" sz="1400" dirty="0" err="1"/>
              <a:t>ParentId</a:t>
            </a:r>
            <a:r>
              <a:rPr lang="en-AU" sz="1400" dirty="0"/>
              <a:t>, </a:t>
            </a:r>
            <a:r>
              <a:rPr lang="en-AU" sz="1400" dirty="0" err="1"/>
              <a:t>RecordType.Name</a:t>
            </a:r>
            <a:r>
              <a:rPr lang="en-US" altLang="zh-CN" sz="1400" dirty="0"/>
              <a:t>,</a:t>
            </a:r>
            <a:r>
              <a:rPr lang="zh-CN" altLang="en-US" sz="1400" dirty="0"/>
              <a:t> </a:t>
            </a:r>
            <a:endParaRPr lang="en-AU" altLang="zh-CN" sz="1400" dirty="0"/>
          </a:p>
          <a:p>
            <a:r>
              <a:rPr lang="en-AU" sz="1400" dirty="0"/>
              <a:t>		</a:t>
            </a:r>
            <a:r>
              <a:rPr lang="en-AU" sz="1400" dirty="0" err="1"/>
              <a:t>RICE_Supported</a:t>
            </a:r>
            <a:r>
              <a:rPr lang="en-AU" sz="1400" dirty="0"/>
              <a:t>, </a:t>
            </a:r>
            <a:r>
              <a:rPr lang="en-AU" sz="1400" dirty="0" err="1"/>
              <a:t>Parent_Opportunity</a:t>
            </a:r>
            <a:r>
              <a:rPr lang="en-AU" sz="1400" dirty="0"/>
              <a:t>, </a:t>
            </a:r>
            <a:r>
              <a:rPr lang="en-AU" sz="1400" dirty="0" err="1"/>
              <a:t>CreatedMonth</a:t>
            </a:r>
            <a:r>
              <a:rPr lang="en-AU" sz="1400" dirty="0"/>
              <a:t>, </a:t>
            </a:r>
            <a:r>
              <a:rPr lang="en-AU" sz="1400" dirty="0" err="1"/>
              <a:t>CreatedYear</a:t>
            </a:r>
            <a:r>
              <a:rPr lang="en-AU" sz="1400" dirty="0"/>
              <a:t>, </a:t>
            </a:r>
            <a:r>
              <a:rPr lang="en-AU" sz="1400" dirty="0" err="1"/>
              <a:t>Lead_Faculty</a:t>
            </a:r>
            <a:r>
              <a:rPr lang="en-AU" sz="1400" dirty="0"/>
              <a:t>, </a:t>
            </a:r>
            <a:r>
              <a:rPr lang="en-AU" sz="1400" dirty="0" err="1"/>
              <a:t>Lead_School</a:t>
            </a:r>
            <a:r>
              <a:rPr lang="en-AU" sz="1400" dirty="0"/>
              <a:t>, </a:t>
            </a:r>
          </a:p>
          <a:p>
            <a:r>
              <a:rPr lang="en-AU" sz="1400" dirty="0"/>
              <a:t> 		</a:t>
            </a:r>
            <a:r>
              <a:rPr lang="en-AU" sz="1400" b="1" dirty="0" err="1"/>
              <a:t>tasks_events</a:t>
            </a:r>
            <a:r>
              <a:rPr lang="en-AU" sz="1400" b="1" dirty="0"/>
              <a:t> (binary variable)</a:t>
            </a:r>
          </a:p>
        </p:txBody>
      </p:sp>
      <p:sp>
        <p:nvSpPr>
          <p:cNvPr id="6" name="Rectangle 5">
            <a:extLst>
              <a:ext uri="{FF2B5EF4-FFF2-40B4-BE49-F238E27FC236}">
                <a16:creationId xmlns:a16="http://schemas.microsoft.com/office/drawing/2014/main" id="{769FDB09-3F31-9144-89FA-67E2BC150269}"/>
              </a:ext>
            </a:extLst>
          </p:cNvPr>
          <p:cNvSpPr/>
          <p:nvPr/>
        </p:nvSpPr>
        <p:spPr>
          <a:xfrm>
            <a:off x="3795819" y="1227851"/>
            <a:ext cx="4600362" cy="369332"/>
          </a:xfrm>
          <a:prstGeom prst="rect">
            <a:avLst/>
          </a:prstGeom>
        </p:spPr>
        <p:txBody>
          <a:bodyPr wrap="none">
            <a:spAutoFit/>
          </a:bodyPr>
          <a:lstStyle/>
          <a:p>
            <a:r>
              <a:rPr lang="en-US" b="1" dirty="0">
                <a:solidFill>
                  <a:schemeClr val="bg2">
                    <a:lumMod val="50000"/>
                  </a:schemeClr>
                </a:solidFill>
              </a:rPr>
              <a:t>Account, Opportunity, </a:t>
            </a:r>
            <a:r>
              <a:rPr lang="en-US" b="1" dirty="0">
                <a:solidFill>
                  <a:srgbClr val="FF0000"/>
                </a:solidFill>
              </a:rPr>
              <a:t>Tasks and Events</a:t>
            </a:r>
          </a:p>
        </p:txBody>
      </p:sp>
      <p:sp>
        <p:nvSpPr>
          <p:cNvPr id="7" name="TextBox 6">
            <a:extLst>
              <a:ext uri="{FF2B5EF4-FFF2-40B4-BE49-F238E27FC236}">
                <a16:creationId xmlns:a16="http://schemas.microsoft.com/office/drawing/2014/main" id="{F8E70EF3-27B1-AB4F-A473-42D0894D3F83}"/>
              </a:ext>
            </a:extLst>
          </p:cNvPr>
          <p:cNvSpPr txBox="1"/>
          <p:nvPr/>
        </p:nvSpPr>
        <p:spPr>
          <a:xfrm>
            <a:off x="323529" y="3123196"/>
            <a:ext cx="8029762" cy="2369880"/>
          </a:xfrm>
          <a:prstGeom prst="rect">
            <a:avLst/>
          </a:prstGeom>
          <a:noFill/>
        </p:spPr>
        <p:txBody>
          <a:bodyPr wrap="none" rtlCol="0">
            <a:spAutoFit/>
          </a:bodyPr>
          <a:lstStyle/>
          <a:p>
            <a:r>
              <a:rPr lang="en-AU" b="1" dirty="0">
                <a:solidFill>
                  <a:schemeClr val="accent1">
                    <a:lumMod val="75000"/>
                  </a:schemeClr>
                </a:solidFill>
              </a:rPr>
              <a:t>Cross Features:</a:t>
            </a:r>
            <a:r>
              <a:rPr lang="en-AU" dirty="0"/>
              <a:t> </a:t>
            </a:r>
          </a:p>
          <a:p>
            <a:pPr marL="742950" lvl="1" indent="-285750">
              <a:buFont typeface="Arial" panose="020B0604020202020204" pitchFamily="34" charset="0"/>
              <a:buChar char="•"/>
            </a:pPr>
            <a:r>
              <a:rPr lang="en-AU" sz="1400" dirty="0"/>
              <a:t>opportunity type * industry type (</a:t>
            </a:r>
            <a:r>
              <a:rPr lang="en-AU" sz="1400" dirty="0" err="1"/>
              <a:t>oppo_Industry</a:t>
            </a:r>
            <a:r>
              <a:rPr lang="en-AU" sz="1400" dirty="0"/>
              <a:t>), </a:t>
            </a:r>
          </a:p>
          <a:p>
            <a:pPr marL="742950" lvl="1" indent="-285750">
              <a:buFont typeface="Arial" panose="020B0604020202020204" pitchFamily="34" charset="0"/>
              <a:buChar char="•"/>
            </a:pPr>
            <a:r>
              <a:rPr lang="en-AU" sz="1400" dirty="0"/>
              <a:t>faculty * opportunity type (</a:t>
            </a:r>
            <a:r>
              <a:rPr lang="en-AU" sz="1400" dirty="0" err="1"/>
              <a:t>fac_oppo</a:t>
            </a:r>
            <a:r>
              <a:rPr lang="en-AU" sz="1400" dirty="0"/>
              <a:t>), </a:t>
            </a:r>
          </a:p>
          <a:p>
            <a:pPr marL="742950" lvl="1" indent="-285750">
              <a:buFont typeface="Arial" panose="020B0604020202020204" pitchFamily="34" charset="0"/>
              <a:buChar char="•"/>
            </a:pPr>
            <a:r>
              <a:rPr lang="en-AU" sz="1400" dirty="0"/>
              <a:t>opportunity type * business type (</a:t>
            </a:r>
            <a:r>
              <a:rPr lang="en-AU" sz="1400" dirty="0" err="1"/>
              <a:t>oppo_busi</a:t>
            </a:r>
            <a:r>
              <a:rPr lang="en-AU" sz="1400" dirty="0"/>
              <a:t>)</a:t>
            </a:r>
          </a:p>
          <a:p>
            <a:endParaRPr lang="en-AU" dirty="0"/>
          </a:p>
          <a:p>
            <a:r>
              <a:rPr lang="en-AU" b="1" dirty="0">
                <a:solidFill>
                  <a:schemeClr val="accent1">
                    <a:lumMod val="75000"/>
                  </a:schemeClr>
                </a:solidFill>
              </a:rPr>
              <a:t>Special Features:</a:t>
            </a:r>
            <a:endParaRPr lang="en-AU" dirty="0"/>
          </a:p>
          <a:p>
            <a:pPr marL="742950" lvl="1" indent="-285750">
              <a:buFont typeface="Arial" panose="020B0604020202020204" pitchFamily="34" charset="0"/>
              <a:buChar char="•"/>
            </a:pPr>
            <a:r>
              <a:rPr lang="en-AU" sz="1700" b="1" dirty="0">
                <a:solidFill>
                  <a:schemeClr val="accent6">
                    <a:lumMod val="50000"/>
                  </a:schemeClr>
                </a:solidFill>
              </a:rPr>
              <a:t>RN</a:t>
            </a:r>
            <a:r>
              <a:rPr lang="en-AU" dirty="0"/>
              <a:t>: </a:t>
            </a:r>
            <a:r>
              <a:rPr lang="en-AU" sz="1400" dirty="0"/>
              <a:t>The total number of opportunities created with the same account. (i.e. Row Number)</a:t>
            </a:r>
            <a:endParaRPr lang="en-AU" dirty="0"/>
          </a:p>
          <a:p>
            <a:pPr marL="742950" lvl="1" indent="-285750">
              <a:buFont typeface="Arial" panose="020B0604020202020204" pitchFamily="34" charset="0"/>
              <a:buChar char="•"/>
            </a:pPr>
            <a:r>
              <a:rPr lang="en-AU" sz="1700" b="1" dirty="0" err="1">
                <a:solidFill>
                  <a:schemeClr val="accent6">
                    <a:lumMod val="50000"/>
                  </a:schemeClr>
                </a:solidFill>
              </a:rPr>
              <a:t>f_won_before</a:t>
            </a:r>
            <a:r>
              <a:rPr lang="en-AU" sz="1400" dirty="0"/>
              <a:t>: Flag if a previous opportunity has been won with this account before.</a:t>
            </a:r>
          </a:p>
          <a:p>
            <a:pPr marL="742950" lvl="1" indent="-285750">
              <a:buFont typeface="Arial" panose="020B0604020202020204" pitchFamily="34" charset="0"/>
              <a:buChar char="•"/>
            </a:pPr>
            <a:r>
              <a:rPr lang="en-AU" sz="1700" b="1" dirty="0">
                <a:solidFill>
                  <a:schemeClr val="accent6">
                    <a:lumMod val="50000"/>
                  </a:schemeClr>
                </a:solidFill>
              </a:rPr>
              <a:t>Days</a:t>
            </a:r>
            <a:r>
              <a:rPr lang="en-AU" sz="1700" dirty="0"/>
              <a:t>: </a:t>
            </a:r>
            <a:r>
              <a:rPr lang="en-AU" sz="1400" dirty="0"/>
              <a:t>How many days were the opportunity opened.</a:t>
            </a:r>
          </a:p>
        </p:txBody>
      </p:sp>
    </p:spTree>
    <p:extLst>
      <p:ext uri="{BB962C8B-B14F-4D97-AF65-F5344CB8AC3E}">
        <p14:creationId xmlns:p14="http://schemas.microsoft.com/office/powerpoint/2010/main" val="17182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2511</Words>
  <Application>Microsoft Macintosh PowerPoint</Application>
  <PresentationFormat>Widescreen</PresentationFormat>
  <Paragraphs>320</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ziyan zhao</cp:lastModifiedBy>
  <cp:revision>161</cp:revision>
  <dcterms:created xsi:type="dcterms:W3CDTF">2020-10-19T03:32:08Z</dcterms:created>
  <dcterms:modified xsi:type="dcterms:W3CDTF">2020-10-21T14:23:18Z</dcterms:modified>
</cp:coreProperties>
</file>